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4"/>
    <p:sldMasterId id="2147483650" r:id="rId5"/>
    <p:sldMasterId id="2147483719" r:id="rId6"/>
    <p:sldMasterId id="2147483702" r:id="rId7"/>
    <p:sldMasterId id="2147483704" r:id="rId8"/>
  </p:sldMasterIdLst>
  <p:notesMasterIdLst>
    <p:notesMasterId r:id="rId38"/>
  </p:notesMasterIdLst>
  <p:sldIdLst>
    <p:sldId id="256" r:id="rId9"/>
    <p:sldId id="447" r:id="rId10"/>
    <p:sldId id="446" r:id="rId11"/>
    <p:sldId id="457" r:id="rId12"/>
    <p:sldId id="455" r:id="rId13"/>
    <p:sldId id="448" r:id="rId14"/>
    <p:sldId id="421" r:id="rId15"/>
    <p:sldId id="462" r:id="rId16"/>
    <p:sldId id="419" r:id="rId17"/>
    <p:sldId id="470" r:id="rId18"/>
    <p:sldId id="463" r:id="rId19"/>
    <p:sldId id="420" r:id="rId20"/>
    <p:sldId id="467" r:id="rId21"/>
    <p:sldId id="433" r:id="rId22"/>
    <p:sldId id="341" r:id="rId23"/>
    <p:sldId id="390" r:id="rId24"/>
    <p:sldId id="459" r:id="rId25"/>
    <p:sldId id="465" r:id="rId26"/>
    <p:sldId id="434" r:id="rId27"/>
    <p:sldId id="413" r:id="rId28"/>
    <p:sldId id="380" r:id="rId29"/>
    <p:sldId id="460" r:id="rId30"/>
    <p:sldId id="461" r:id="rId31"/>
    <p:sldId id="432" r:id="rId32"/>
    <p:sldId id="471" r:id="rId33"/>
    <p:sldId id="429" r:id="rId34"/>
    <p:sldId id="422" r:id="rId35"/>
    <p:sldId id="472" r:id="rId36"/>
    <p:sldId id="310" r:id="rId37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54B860-CEE6-0E18-DD51-A12D3E9B206F}" name="Charlotte Raby" initials="CR" userId="S::craby@wandlelearningpartnership.org.uk::20cc37f3-5b0f-4c5a-a0b7-8f276c615243" providerId="AD"/>
  <p188:author id="{CE07B5FA-50CB-BF89-AFFB-5559C5452DA1}" name="Duffy Parry" initials="DP [7]" userId="Anonymous_Duffy Parry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uffy Parry" initials="DP [6]" lastIdx="1" clrIdx="6"/>
  <p:cmAuthor id="1" name="Charlotte Raby" initials="CR" lastIdx="5" clrIdx="0"/>
  <p:cmAuthor id="8" name="Duffy Parry" initials="DP [7]" lastIdx="1" clrIdx="7"/>
  <p:cmAuthor id="2" name="Duffy Parry" initials="DP" lastIdx="1" clrIdx="1"/>
  <p:cmAuthor id="9" name="Microsoft Office User" initials="MOU" lastIdx="6" clrIdx="8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3" name="Duffy Parry" initials="DP [2]" lastIdx="1" clrIdx="2"/>
  <p:cmAuthor id="4" name="Duffy Parry" initials="DP [3]" lastIdx="1" clrIdx="3"/>
  <p:cmAuthor id="5" name="Duffy Parry" initials="DP [4]" lastIdx="1" clrIdx="4"/>
  <p:cmAuthor id="6" name="Duffy Parry" initials="DP [5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E32"/>
    <a:srgbClr val="ED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AF71B-4920-F628-3DCF-75C617766E3F}" v="2" dt="2023-08-15T15:02:40.848"/>
    <p1510:client id="{6E9EF36D-0223-D141-C8B0-0D8D7406C8A3}" v="1" dt="2023-09-07T15:28:07.837"/>
    <p1510:client id="{72BDD77A-71FE-C05E-6575-AFFB9F6CE084}" v="1" dt="2023-09-08T15:08:09.136"/>
    <p1510:client id="{C290DDCB-8173-4B1E-A32C-95A508C7F223}" v="15" dt="2023-08-15T16:01:55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33"/>
    <p:restoredTop sz="49671"/>
  </p:normalViewPr>
  <p:slideViewPr>
    <p:cSldViewPr snapToGrid="0">
      <p:cViewPr varScale="1">
        <p:scale>
          <a:sx n="32" d="100"/>
          <a:sy n="32" d="100"/>
        </p:scale>
        <p:origin x="217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6AF1521-527F-9A4A-B206-9C642680D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5C551B8-6B7A-B445-8A47-DCE3FB8E68C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 noProof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 noProof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 noProof="0">
                <a:sym typeface="Calibri" panose="020F0502020204030204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96854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>
            <a:extLst>
              <a:ext uri="{FF2B5EF4-FFF2-40B4-BE49-F238E27FC236}">
                <a16:creationId xmlns:a16="http://schemas.microsoft.com/office/drawing/2014/main" id="{0DF8A2E6-9C85-B947-9248-60269C7C2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14338" name="Notes Placeholder 2">
            <a:extLst>
              <a:ext uri="{FF2B5EF4-FFF2-40B4-BE49-F238E27FC236}">
                <a16:creationId xmlns:a16="http://schemas.microsoft.com/office/drawing/2014/main" id="{71E924FA-A663-404C-B461-BD34C4D994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>
                <a:latin typeface="Calibri"/>
                <a:cs typeface="Calibri"/>
              </a:rPr>
              <a:t>For this presentation, you will need to </a:t>
            </a:r>
            <a:r>
              <a:rPr lang="en-US" altLang="en-US" b="1" dirty="0">
                <a:latin typeface="Calibri"/>
                <a:cs typeface="Calibri"/>
              </a:rPr>
              <a:t>download and print out the following resources and information for parents:</a:t>
            </a:r>
          </a:p>
          <a:p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altLang="en-US" dirty="0">
                <a:latin typeface="Calibri"/>
                <a:cs typeface="Calibri"/>
              </a:rPr>
              <a:t>Phase 2 grapheme information sheet – Autumn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>
                <a:latin typeface="Calibri"/>
                <a:cs typeface="Calibri"/>
              </a:rPr>
              <a:t>the parent</a:t>
            </a:r>
            <a:r>
              <a:rPr lang="en-US" dirty="0">
                <a:latin typeface="Calibri"/>
                <a:ea typeface="Calibri"/>
                <a:cs typeface="Calibri"/>
              </a:rPr>
              <a:t> handout </a:t>
            </a:r>
            <a:r>
              <a:rPr lang="en-US" b="0" dirty="0">
                <a:latin typeface="Calibri"/>
                <a:ea typeface="Calibri"/>
                <a:cs typeface="Calibri"/>
              </a:rPr>
              <a:t>‘</a:t>
            </a:r>
            <a:r>
              <a:rPr lang="en-GB" b="0" dirty="0">
                <a:effectLst/>
                <a:latin typeface="Helvetica" pitchFamily="2" charset="0"/>
              </a:rPr>
              <a:t>Your child’s reading journey – Reception Autumn term’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the Phase 2 and 3 grapheme mat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the Little Wandle Progression overview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0" i="0" dirty="0">
                <a:latin typeface="Calibri"/>
                <a:cs typeface="Calibri"/>
              </a:rPr>
              <a:t>‘Phase 2 tricky words: Reception Autumn term – Information for parents and </a:t>
            </a:r>
            <a:r>
              <a:rPr lang="en-US" b="0" i="0" dirty="0" err="1">
                <a:latin typeface="Calibri"/>
                <a:cs typeface="Calibri"/>
              </a:rPr>
              <a:t>carers’</a:t>
            </a:r>
            <a:r>
              <a:rPr lang="en-US" b="0" i="0" dirty="0">
                <a:latin typeface="Calibri"/>
                <a:cs typeface="Calibri"/>
              </a:rPr>
              <a:t> – or parents can access this in the ‘For parents’ area of the Little Wandle website.</a:t>
            </a:r>
            <a:endParaRPr lang="en-US" i="0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 i="0" dirty="0">
              <a:latin typeface="Calibri"/>
              <a:cs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will need a flipchart and access to the Little Wandle and Collins websites.</a:t>
            </a:r>
            <a:endParaRPr lang="en-US" i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i="0" dirty="0">
                <a:latin typeface="Calibri"/>
                <a:cs typeface="Calibri"/>
              </a:rPr>
              <a:t>You may also wish to have a copy of the Little Wandle Glossary to hand (in Getting started/Teaching).</a:t>
            </a:r>
          </a:p>
        </p:txBody>
      </p:sp>
    </p:spTree>
    <p:extLst>
      <p:ext uri="{BB962C8B-B14F-4D97-AF65-F5344CB8AC3E}">
        <p14:creationId xmlns:p14="http://schemas.microsoft.com/office/powerpoint/2010/main" val="1498618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practise the Phase 2 sounds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Give out </a:t>
            </a:r>
            <a:r>
              <a:rPr lang="en-US" baseline="0" dirty="0">
                <a:latin typeface="Calibri"/>
                <a:ea typeface="Calibri"/>
                <a:cs typeface="Calibri"/>
              </a:rPr>
              <a:t>the </a:t>
            </a:r>
            <a:r>
              <a:rPr lang="en-US" dirty="0">
                <a:latin typeface="Calibri"/>
                <a:ea typeface="Calibri"/>
                <a:cs typeface="Calibri"/>
              </a:rPr>
              <a:t>parent handout and the Phase 2 and 3 grapheme mat.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Play the videos/teach the parents to say the Phase 2 sounds: https://</a:t>
            </a:r>
            <a:r>
              <a:rPr lang="en-US" dirty="0" err="1">
                <a:latin typeface="Calibri"/>
                <a:ea typeface="Calibri"/>
                <a:cs typeface="Calibri"/>
              </a:rPr>
              <a:t>www.littlewandlelettersandsounds.org.uk</a:t>
            </a:r>
            <a:r>
              <a:rPr lang="en-US" dirty="0">
                <a:latin typeface="Calibri"/>
                <a:ea typeface="Calibri"/>
                <a:cs typeface="Calibri"/>
              </a:rPr>
              <a:t>/resources/for-parents/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Show parents where to access these videos in the ‘For parents’ area of the Little Wandle website.</a:t>
            </a:r>
          </a:p>
        </p:txBody>
      </p:sp>
    </p:spTree>
    <p:extLst>
      <p:ext uri="{BB962C8B-B14F-4D97-AF65-F5344CB8AC3E}">
        <p14:creationId xmlns:p14="http://schemas.microsoft.com/office/powerpoint/2010/main" val="3386360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</a:t>
            </a:r>
            <a:r>
              <a:rPr lang="en-GB" baseline="0" dirty="0">
                <a:latin typeface="Calibri"/>
                <a:cs typeface="Calibri"/>
              </a:rPr>
              <a:t>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Teacher-led blending</a:t>
            </a:r>
            <a:r>
              <a:rPr lang="en-US" i="1" baseline="0" dirty="0"/>
              <a:t> is teaching children how to blend, directed and demonstrated by the teacher. </a:t>
            </a:r>
          </a:p>
          <a:p>
            <a:pPr marL="171450" indent="-171450">
              <a:buFont typeface="Arial"/>
              <a:buChar char="•"/>
            </a:pPr>
            <a:r>
              <a:rPr lang="en-US" i="1" baseline="0" dirty="0"/>
              <a:t>It is repeated daily in the Autumn term.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42992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blending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Some children learn to blend really quickly, and others take a little longer.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If your child is finding it difficult, ask your child’s teacher for ways to help at home – playing blending games at home is so helpful!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Show parents the ‘How we teach blending’ video from ‘For parents’ area of the website: https://</a:t>
            </a:r>
            <a:r>
              <a:rPr lang="en-US" dirty="0" err="1"/>
              <a:t>www.littlewandlelettersandsounds.org.uk</a:t>
            </a:r>
            <a:r>
              <a:rPr lang="en-US" dirty="0"/>
              <a:t>/resources/for-parents/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04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</a:t>
            </a:r>
            <a:r>
              <a:rPr lang="en-GB" b="0" baseline="0" dirty="0">
                <a:latin typeface="Calibri"/>
                <a:cs typeface="Calibri"/>
              </a:rPr>
              <a:t> tricky words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US" b="0" i="0" dirty="0">
                <a:latin typeface="Calibri"/>
                <a:cs typeface="Calibri"/>
              </a:rPr>
              <a:t>You may wish to give parents a copy of the document ‘Phase 2 tricky words: Reception Autumn term – Information for parents and carers</a:t>
            </a:r>
            <a:r>
              <a:rPr lang="en-US" dirty="0">
                <a:latin typeface="Calibri"/>
                <a:cs typeface="Calibri"/>
              </a:rPr>
              <a:t>'. 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13536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 </a:t>
            </a:r>
            <a:r>
              <a:rPr lang="en-GB" dirty="0">
                <a:latin typeface="Calibri"/>
                <a:cs typeface="Calibri"/>
              </a:rPr>
              <a:t>of </a:t>
            </a:r>
            <a:r>
              <a:rPr lang="en-GB" baseline="0" dirty="0">
                <a:latin typeface="Calibri"/>
                <a:cs typeface="Calibri"/>
              </a:rPr>
              <a:t>tricky words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Watch the ‘How we teach tricky words’ video on the website: https://</a:t>
            </a:r>
            <a:r>
              <a:rPr lang="en-US" i="0" dirty="0" err="1"/>
              <a:t>www.littlewandlelettersandsounds.org.uk</a:t>
            </a:r>
            <a:r>
              <a:rPr lang="en-US" i="0" dirty="0"/>
              <a:t>/resources/for-parents/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1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the whole programme’s </a:t>
            </a:r>
            <a:r>
              <a:rPr lang="en-GB" baseline="0" dirty="0">
                <a:latin typeface="Calibri"/>
                <a:cs typeface="Calibri"/>
              </a:rPr>
              <a:t>progression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will work our way through the whole Little Wandle Programme until your child can read fluently.</a:t>
            </a:r>
          </a:p>
        </p:txBody>
      </p:sp>
    </p:spTree>
    <p:extLst>
      <p:ext uri="{BB962C8B-B14F-4D97-AF65-F5344CB8AC3E}">
        <p14:creationId xmlns:p14="http://schemas.microsoft.com/office/powerpoint/2010/main" val="1964539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dirty="0">
                <a:latin typeface="Calibri"/>
                <a:cs typeface="Calibri"/>
              </a:rPr>
              <a:t> of </a:t>
            </a:r>
            <a:r>
              <a:rPr lang="en-GB" baseline="0" dirty="0">
                <a:latin typeface="Calibri"/>
                <a:cs typeface="Calibri"/>
              </a:rPr>
              <a:t>the programme’s efficacy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There are specific resources for the Little Wandle Programme which the children will be very familiar with.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Each sound that we teach to begin with has either a mnemonic (like the astronaut that you can see here) or a phrase like boing-boing for ‘oi’. This helps the children recognise and remember the graphemes.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Every time we teach a new sound, we also read words during the phonics lesson that contain that new sound so that the children </a:t>
            </a:r>
            <a:r>
              <a:rPr lang="en-US" i="1" dirty="0" err="1"/>
              <a:t>practise</a:t>
            </a:r>
            <a:r>
              <a:rPr lang="en-US" i="1" dirty="0"/>
              <a:t> what they have learned.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then go on to reading a sentence containing some of those words.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have displays in the classroom and on the tables to support the children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38969497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0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spelling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  <a:p>
            <a:pPr marL="171450" indent="-171450">
              <a:buFont typeface="Arial"/>
              <a:buChar char="•"/>
            </a:pPr>
            <a:r>
              <a:rPr lang="en-US" i="0" dirty="0"/>
              <a:t>Hand out the Phase 2 grapheme information sheet for Autumn 1, which</a:t>
            </a:r>
            <a:r>
              <a:rPr lang="en-US" i="0" baseline="0" dirty="0"/>
              <a:t> includes the formation phrases.</a:t>
            </a:r>
          </a:p>
        </p:txBody>
      </p:sp>
    </p:spTree>
    <p:extLst>
      <p:ext uri="{BB962C8B-B14F-4D97-AF65-F5344CB8AC3E}">
        <p14:creationId xmlns:p14="http://schemas.microsoft.com/office/powerpoint/2010/main" val="1005195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provide an overview</a:t>
            </a:r>
            <a:r>
              <a:rPr lang="en-GB" baseline="0" dirty="0">
                <a:latin typeface="Calibri"/>
                <a:cs typeface="Calibri"/>
              </a:rPr>
              <a:t> of</a:t>
            </a:r>
            <a:r>
              <a:rPr lang="en-GB" dirty="0">
                <a:latin typeface="Calibri"/>
                <a:cs typeface="Calibri"/>
              </a:rPr>
              <a:t> spelling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Model the process above on a flipchart for the parents to see</a:t>
            </a:r>
            <a:r>
              <a:rPr lang="en-US" i="0" baseline="0" dirty="0"/>
              <a:t>. </a:t>
            </a:r>
          </a:p>
          <a:p>
            <a:pPr marL="171450" indent="-171450">
              <a:buFont typeface="Arial"/>
              <a:buChar char="•"/>
            </a:pPr>
            <a:r>
              <a:rPr lang="en-US" i="0" baseline="0" dirty="0"/>
              <a:t>Show the process with a Phase 2 word, e.g. pin, dig, hug.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22871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share the link that research has established between loving reading and being successful academically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Let's start our session with a quote from the Organisation for Economic Co-operation and Development ...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>
                <a:latin typeface="Calibri"/>
                <a:cs typeface="Calibri"/>
              </a:rPr>
              <a:t>Read the quote.</a:t>
            </a:r>
            <a:endParaRPr lang="en-GB" i="0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This quote reminds us of the importance not just of teaching children to read, but also of teaching them to love reading. 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>
                <a:latin typeface="Calibri"/>
                <a:cs typeface="Calibri"/>
              </a:rPr>
              <a:t>Today, we're going to talk about phonics, but we always see phonics as the route into reading and a love of reading as the ultimate goal of phonics teaching.</a:t>
            </a:r>
            <a:endParaRPr lang="en-GB" i="1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GB" i="1" dirty="0">
              <a:cs typeface="Calibri"/>
            </a:endParaRPr>
          </a:p>
          <a:p>
            <a:endParaRPr lang="en-GB" b="1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15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decodable books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children read the same book three times in a week.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first time we work on decoding (sounding out) the words, the second time we work on prosody which is reading with expression – making the book sound more interesting with our story-teller voice or our David Attenborough voice – and the third time we look at comprehension.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read the books three times at school because we want to develop the fluency.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The more children see words, the more they begin to read them automatically without having to sound them out.</a:t>
            </a:r>
          </a:p>
        </p:txBody>
      </p:sp>
    </p:spTree>
    <p:extLst>
      <p:ext uri="{BB962C8B-B14F-4D97-AF65-F5344CB8AC3E}">
        <p14:creationId xmlns:p14="http://schemas.microsoft.com/office/powerpoint/2010/main" val="1942653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</a:t>
            </a:r>
            <a:r>
              <a:rPr lang="en-GB" dirty="0">
                <a:latin typeface="Calibri"/>
                <a:cs typeface="Calibri"/>
              </a:rPr>
              <a:t>book matching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We assess your child every six weeks to check progress.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Any child who needs extra support has Daily Keep-up sessions planned for them.</a:t>
            </a:r>
          </a:p>
        </p:txBody>
      </p:sp>
    </p:spTree>
    <p:extLst>
      <p:ext uri="{BB962C8B-B14F-4D97-AF65-F5344CB8AC3E}">
        <p14:creationId xmlns:p14="http://schemas.microsoft.com/office/powerpoint/2010/main" val="36998189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52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 dirty="0">
                <a:latin typeface="Calibri"/>
                <a:cs typeface="Calibri"/>
              </a:rPr>
              <a:t>To introduce the process and format for reading at home</a:t>
            </a:r>
            <a:endParaRPr lang="en-US" b="0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As well as the ‘learning to read’ book that your child will bring home they will also bring home a book for sharing with you.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This shared book is SO important. This is how we are going to give them the WILL to read.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Please read with your child as often as you can – at least once a day if possible.</a:t>
            </a:r>
          </a:p>
          <a:p>
            <a:endParaRPr lang="en-US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445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the decodable</a:t>
            </a:r>
            <a:r>
              <a:rPr lang="en-GB" baseline="0" dirty="0">
                <a:latin typeface="Calibri"/>
                <a:cs typeface="Calibri"/>
              </a:rPr>
              <a:t>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33405945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</a:t>
            </a:r>
            <a:r>
              <a:rPr lang="en-GB" b="1">
                <a:latin typeface="Calibri"/>
                <a:cs typeface="Calibri"/>
              </a:rPr>
              <a:t>purpose:</a:t>
            </a:r>
            <a:endParaRPr lang="en-GB" b="1" dirty="0">
              <a:latin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reading wordless books</a:t>
            </a:r>
            <a:r>
              <a:rPr lang="en-GB" baseline="0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8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reading the shared book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0" dirty="0"/>
              <a:t>Read the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39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give guidance on supporting</a:t>
            </a:r>
            <a:r>
              <a:rPr lang="en-GB" baseline="0" dirty="0">
                <a:latin typeface="Calibri"/>
                <a:cs typeface="Calibri"/>
              </a:rPr>
              <a:t> phonics learning</a:t>
            </a:r>
            <a:r>
              <a:rPr lang="en-GB" dirty="0">
                <a:latin typeface="Calibri"/>
                <a:cs typeface="Calibri"/>
              </a:rPr>
              <a:t> at home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i="1" dirty="0"/>
              <a:t>It is really important that you pronounce the sounds correctly at home if you are supporting your child. </a:t>
            </a:r>
          </a:p>
          <a:p>
            <a:pPr marL="171450" indent="-171450">
              <a:buFont typeface="Arial"/>
              <a:buChar char="•"/>
            </a:pPr>
            <a:r>
              <a:rPr lang="en-US" i="1" dirty="0"/>
              <a:t>Use the videos we saw earlier for support.</a:t>
            </a:r>
            <a:endParaRPr lang="en-US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58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latin typeface="Calibri"/>
                <a:cs typeface="Calibri"/>
              </a:rPr>
              <a:t>To summarise key takeaways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1" dirty="0"/>
              <a:t>Celebrate your</a:t>
            </a:r>
            <a:r>
              <a:rPr lang="en-GB" i="1" baseline="0" dirty="0"/>
              <a:t> </a:t>
            </a:r>
            <a:r>
              <a:rPr lang="en-GB" i="1" dirty="0"/>
              <a:t>child’s success at school.</a:t>
            </a:r>
          </a:p>
          <a:p>
            <a:pPr marL="171450" indent="-171450">
              <a:buFont typeface="Arial"/>
              <a:buChar char="•"/>
            </a:pPr>
            <a:r>
              <a:rPr lang="en-GB" i="1" dirty="0"/>
              <a:t>Make time for reading at home!</a:t>
            </a:r>
          </a:p>
        </p:txBody>
      </p:sp>
    </p:spTree>
    <p:extLst>
      <p:ext uri="{BB962C8B-B14F-4D97-AF65-F5344CB8AC3E}">
        <p14:creationId xmlns:p14="http://schemas.microsoft.com/office/powerpoint/2010/main" val="326918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/>
              <a:buChar char="•"/>
            </a:pPr>
            <a:r>
              <a:rPr lang="en-GB" b="0"/>
              <a:t>Key </a:t>
            </a:r>
            <a:r>
              <a:rPr lang="en-GB" b="0" dirty="0"/>
              <a:t>takeaways</a:t>
            </a:r>
            <a:r>
              <a:rPr lang="en-GB" b="0" baseline="0" dirty="0"/>
              <a:t>/</a:t>
            </a:r>
            <a:r>
              <a:rPr lang="en-GB" b="0" dirty="0">
                <a:latin typeface="Calibri"/>
                <a:cs typeface="Calibri"/>
              </a:rPr>
              <a:t>f</a:t>
            </a:r>
            <a:r>
              <a:rPr lang="en-GB" dirty="0">
                <a:latin typeface="Calibri"/>
                <a:cs typeface="Calibri"/>
              </a:rPr>
              <a:t>inal message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GB" b="1" dirty="0">
                <a:latin typeface="Calibri"/>
                <a:cs typeface="Calibri"/>
              </a:rPr>
              <a:t>Notes:</a:t>
            </a:r>
            <a:endParaRPr 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GB" i="0" dirty="0"/>
              <a:t>Read the quote.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46531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help parents see the value of reading by getting them to reflect on their own reading experiences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Just think about how many times you have already read things today. More than ever, we are surrounded by text and reading is a vital skill.</a:t>
            </a:r>
            <a:endParaRPr lang="en-US" dirty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We want all of our children to become confident readers who can navigate the world of reading around them.</a:t>
            </a:r>
          </a:p>
        </p:txBody>
      </p:sp>
    </p:spTree>
    <p:extLst>
      <p:ext uri="{BB962C8B-B14F-4D97-AF65-F5344CB8AC3E}">
        <p14:creationId xmlns:p14="http://schemas.microsoft.com/office/powerpoint/2010/main" val="95598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9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  <a:endParaRPr lang="en-GB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GB" dirty="0">
                <a:latin typeface="Calibri"/>
                <a:cs typeface="Calibri"/>
              </a:rPr>
              <a:t>To inform parents</a:t>
            </a:r>
            <a:r>
              <a:rPr lang="en-GB" baseline="0" dirty="0">
                <a:latin typeface="Calibri"/>
                <a:cs typeface="Calibri"/>
              </a:rPr>
              <a:t> </a:t>
            </a:r>
            <a:r>
              <a:rPr lang="en-GB" dirty="0">
                <a:latin typeface="Calibri"/>
                <a:cs typeface="Calibri"/>
              </a:rPr>
              <a:t>that all schools must teach phonics in Reception, but explain your school's choice of SSP</a:t>
            </a:r>
          </a:p>
          <a:p>
            <a:pPr marL="171450" indent="-171450">
              <a:buFont typeface="Arial,Sans-Serif"/>
              <a:buChar char="•"/>
            </a:pPr>
            <a:endParaRPr lang="en-GB" b="1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The National Curriculum specifies that all schools must teach children to read using phonics in Reception.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322206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provide a simple definition of phonics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So what is phonics?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It sounds complicated but it really isn’t! 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>
                <a:latin typeface="Calibri"/>
                <a:cs typeface="Calibri"/>
              </a:rPr>
              <a:t>Let's learn some important words that will help you understand phonics ...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endParaRPr lang="en-US" i="1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79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give simple definitions of key terminology</a:t>
            </a:r>
          </a:p>
          <a:p>
            <a:pPr marL="171450" indent="-171450">
              <a:buFont typeface="Arial,Sans-Serif"/>
              <a:buChar char="•"/>
            </a:pPr>
            <a:endParaRPr lang="en-GB" dirty="0"/>
          </a:p>
          <a:p>
            <a:pPr marL="0" indent="0">
              <a:buFont typeface="Arial,Sans-Serif"/>
              <a:buNone/>
            </a:pPr>
            <a:r>
              <a:rPr lang="en-GB" b="1" dirty="0"/>
              <a:t>Notes:</a:t>
            </a:r>
            <a:endParaRPr lang="en-US" b="0" dirty="0"/>
          </a:p>
          <a:p>
            <a:pPr marL="171450" indent="-171450">
              <a:buFont typeface="Arial,Sans-Serif"/>
              <a:buChar char="•"/>
            </a:pPr>
            <a:r>
              <a:rPr lang="en-US" dirty="0">
                <a:latin typeface="Calibri"/>
                <a:cs typeface="Calibri"/>
              </a:rPr>
              <a:t>Explain what each word means – use the Glossary to help.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61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Calibri"/>
                <a:cs typeface="Calibri"/>
              </a:rPr>
              <a:t>To introduce Phase 2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Notes</a:t>
            </a:r>
            <a:endParaRPr lang="en-US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0" dirty="0">
                <a:latin typeface="Calibri"/>
                <a:cs typeface="Calibri"/>
              </a:rPr>
              <a:t>Read the slide.</a:t>
            </a:r>
          </a:p>
        </p:txBody>
      </p:sp>
    </p:spTree>
    <p:extLst>
      <p:ext uri="{BB962C8B-B14F-4D97-AF65-F5344CB8AC3E}">
        <p14:creationId xmlns:p14="http://schemas.microsoft.com/office/powerpoint/2010/main" val="797929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Slide purpose:</a:t>
            </a:r>
          </a:p>
          <a:p>
            <a:pPr marL="171450" indent="-171450">
              <a:buFont typeface="Arial,Sans-Serif"/>
              <a:buChar char="•"/>
            </a:pPr>
            <a:r>
              <a:rPr lang="en-GB" b="0" dirty="0"/>
              <a:t>To provide an overview of </a:t>
            </a:r>
            <a:r>
              <a:rPr lang="en-GB" dirty="0">
                <a:latin typeface="Calibri"/>
                <a:cs typeface="Calibri"/>
              </a:rPr>
              <a:t>the Phase 2 sounds</a:t>
            </a:r>
          </a:p>
          <a:p>
            <a:pPr marL="171450" indent="-171450">
              <a:buFont typeface="Arial,Sans-Serif"/>
              <a:buChar char="•"/>
            </a:pPr>
            <a:endParaRPr lang="en-GB" dirty="0">
              <a:latin typeface="Calibri"/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GB" b="1" dirty="0">
                <a:latin typeface="Calibri"/>
                <a:cs typeface="Calibri"/>
              </a:rPr>
              <a:t>Suggested script:</a:t>
            </a:r>
            <a:endParaRPr lang="en-US" b="0" dirty="0">
              <a:latin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We usually teach four new sounds a week and have a review lesson on a Friday. </a:t>
            </a:r>
          </a:p>
          <a:p>
            <a:pPr marL="171450" indent="-171450">
              <a:buFont typeface="Arial,Sans-Serif"/>
              <a:buChar char="•"/>
            </a:pPr>
            <a:r>
              <a:rPr lang="en-US" i="1" dirty="0"/>
              <a:t>You will get a list of the sounds that we are learning to have at home. This will help you with letter formation (handwriting) and pronunciation.  </a:t>
            </a:r>
          </a:p>
          <a:p>
            <a:pPr marL="171450" indent="-171450">
              <a:buFont typeface="Arial,Sans-Serif"/>
              <a:buChar char="•"/>
            </a:pPr>
            <a:r>
              <a:rPr lang="en-US" i="0" dirty="0"/>
              <a:t>Give the Phase 2 grapheme information sheet for Autumn 1 to parents.</a:t>
            </a:r>
          </a:p>
        </p:txBody>
      </p:sp>
    </p:spTree>
    <p:extLst>
      <p:ext uri="{BB962C8B-B14F-4D97-AF65-F5344CB8AC3E}">
        <p14:creationId xmlns:p14="http://schemas.microsoft.com/office/powerpoint/2010/main" val="2481167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BE2B6B3-B4D6-0C48-A6F3-7C7BA60DB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536B8-4A1E-B343-AF8C-FF757BA96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074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50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59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0808-5329-3A4B-BC95-FF75E1EE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158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55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E540B-6FFD-224B-9D6F-F9DA65DD97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88003" y="2636912"/>
            <a:ext cx="9215995" cy="3168352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20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200" b="1"/>
            </a:lvl2pPr>
            <a:lvl3pPr marL="914400" indent="0" algn="ctr">
              <a:buNone/>
              <a:defRPr sz="2200" b="1"/>
            </a:lvl3pPr>
            <a:lvl4pPr marL="1371600" indent="0" algn="ctr">
              <a:buNone/>
              <a:defRPr sz="2200" b="1"/>
            </a:lvl4pPr>
            <a:lvl5pPr marL="1828800" indent="0" algn="ctr">
              <a:buNone/>
              <a:defRPr sz="2200" b="1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auctor</a:t>
            </a:r>
            <a:r>
              <a:rPr lang="en-US"/>
              <a:t> lacinia </a:t>
            </a:r>
            <a:r>
              <a:rPr lang="en-US" err="1"/>
              <a:t>efficitur</a:t>
            </a:r>
            <a:r>
              <a:rPr lang="en-US"/>
              <a:t>. Ut </a:t>
            </a:r>
            <a:r>
              <a:rPr lang="en-US" err="1"/>
              <a:t>condimentum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dictum </a:t>
            </a:r>
            <a:r>
              <a:rPr lang="en-US" err="1"/>
              <a:t>urna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tempus </a:t>
            </a:r>
            <a:r>
              <a:rPr lang="en-US" err="1"/>
              <a:t>ultricies</a:t>
            </a:r>
            <a:r>
              <a:rPr lang="en-US"/>
              <a:t>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1C94-E9AE-5D47-9A4C-64F50BF191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376" y="1916832"/>
            <a:ext cx="792088" cy="5826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C83E0-445D-3C4D-BCF3-A81E1F9EA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48528" y="5805264"/>
            <a:ext cx="792088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467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CA5357F-9713-BB4D-9AE1-E10DB318EF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01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8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5256584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DF02A9-D1D6-1947-8903-4AEE4B422F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916113"/>
            <a:ext cx="5473700" cy="43926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7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6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9C405-5329-8F44-BF87-076C7BC7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9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5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0"/>
            <a:ext cx="4791456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24F4-450B-494A-8168-C27743591B4F}" type="datetimeFigureOut">
              <a:rPr lang="en-US" smtClean="0"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01055-81AA-C044-9423-EC0F2F6D7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11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00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3FE484-FEE0-2449-9EE7-ED6769BE71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11088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18" tIns="45718" rIns="45718" bIns="45718" numCol="1" anchor="ctr" anchorCtr="0" compatLnSpc="1">
            <a:prstTxWarp prst="textNoShape">
              <a:avLst/>
            </a:prstTxWarp>
          </a:bodyPr>
          <a:lstStyle>
            <a:lvl1pPr algn="r" eaLnBrk="1">
              <a:defRPr sz="1200">
                <a:solidFill>
                  <a:srgbClr val="888888"/>
                </a:solidFill>
              </a:defRPr>
            </a:lvl1pPr>
          </a:lstStyle>
          <a:p>
            <a:fld id="{78C86882-5437-3747-9A87-8CEFECD49F1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135BC1E-1C1B-374E-A928-22464112F5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Open Sans Light" panose="020B0306030504020204" pitchFamily="34" charset="0"/>
          <a:ea typeface="Calibri Light" panose="020F0302020204030204" pitchFamily="34" charset="0"/>
          <a:cs typeface="Open Sans Light" panose="020B0306030504020204" pitchFamily="34" charset="0"/>
          <a:sym typeface="Calibri Light" panose="020F0302020204030204" pitchFamily="34" charset="0"/>
        </a:defRPr>
      </a:lvl5pPr>
      <a:lvl6pPr marL="4572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6pPr>
      <a:lvl7pPr marL="9144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7pPr>
      <a:lvl8pPr marL="13716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8pPr>
      <a:lvl9pPr marL="1828800" algn="l" rtl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 Light" panose="020F0302020204030204" pitchFamily="34" charset="0"/>
          <a:ea typeface="Calibri Light" panose="020F0302020204030204" pitchFamily="34" charset="0"/>
          <a:cs typeface="Calibri Light" panose="020F0302020204030204" pitchFamily="34" charset="0"/>
          <a:sym typeface="Calibri Light" panose="020F0302020204030204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b="1" kern="1200">
          <a:solidFill>
            <a:schemeClr val="bg1"/>
          </a:solidFill>
          <a:latin typeface="Gotham Narrow Bold" pitchFamily="2" charset="0"/>
          <a:ea typeface="+mn-ea"/>
          <a:cs typeface="+mn-cs"/>
          <a:sym typeface="Calibri" panose="020F0502020204030204" pitchFamily="34" charset="0"/>
        </a:defRPr>
      </a:lvl1pPr>
      <a:lvl2pPr marL="4572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Calibri" panose="020F0502020204030204" pitchFamily="34" charset="0"/>
        </a:defRPr>
      </a:lvl2pPr>
      <a:lvl3pPr marL="9144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3pPr>
      <a:lvl4pPr marL="1371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4pPr>
      <a:lvl5pPr marL="18288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SzPct val="100000"/>
        <a:defRPr sz="2800" kern="1200">
          <a:solidFill>
            <a:srgbClr val="000000"/>
          </a:solidFill>
          <a:latin typeface="+mn-lt"/>
          <a:ea typeface="+mn-ea"/>
          <a:cs typeface="Open Sans" panose="020B0606030504020204" pitchFamily="34" charset="0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1AB373-CFC7-C849-A174-915481BA7EC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5" r:id="rId2"/>
    <p:sldLayoutId id="2147483696" r:id="rId3"/>
    <p:sldLayoutId id="2147483697" r:id="rId4"/>
    <p:sldLayoutId id="2147483698" r:id="rId5"/>
    <p:sldLayoutId id="2147483717" r:id="rId6"/>
    <p:sldLayoutId id="214748371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704D62-23FC-224F-B479-F741B27866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683293" y="260648"/>
            <a:ext cx="1266574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8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3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F114-B114-2E45-B35B-0761178F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4512" y="260648"/>
            <a:ext cx="1224136" cy="1224136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FEFE76-4971-F149-B465-E91A8ABE37CF}"/>
              </a:ext>
            </a:extLst>
          </p:cNvPr>
          <p:cNvSpPr/>
          <p:nvPr userDrawn="1"/>
        </p:nvSpPr>
        <p:spPr>
          <a:xfrm>
            <a:off x="227348" y="1628800"/>
            <a:ext cx="11737304" cy="4968552"/>
          </a:xfrm>
          <a:prstGeom prst="roundRect">
            <a:avLst>
              <a:gd name="adj" fmla="val 502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L5YUCPyC5I?feature=oembed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C1KTDag0ZA" TargetMode="Externa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ZtjFIvA_f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Du3JAjf-U0" TargetMode="Externa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6">
            <a:extLst>
              <a:ext uri="{FF2B5EF4-FFF2-40B4-BE49-F238E27FC236}">
                <a16:creationId xmlns:a16="http://schemas.microsoft.com/office/drawing/2014/main" id="{4A9BDAC7-397C-164A-A84F-9A78B8DF98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49" y="5301208"/>
            <a:ext cx="11235783" cy="109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bg1"/>
                </a:solidFill>
                <a:latin typeface="Calibri"/>
                <a:cs typeface="Calibri"/>
              </a:rPr>
              <a:t>Parent workshop: </a:t>
            </a: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Phonics and early reading in Reception, Phase 2 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Calibri"/>
                <a:cs typeface="Calibri"/>
              </a:rPr>
              <a:t>(Autumn 1)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3606950-956A-2146-9DAF-59766DE08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077072"/>
            <a:ext cx="4320480" cy="12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GB" altLang="en-US" sz="4800" b="1">
                <a:solidFill>
                  <a:schemeClr val="bg1"/>
                </a:solidFill>
              </a:rPr>
              <a:t>Teach reading: change lives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82B14F-2162-556F-8604-D114773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GB">
                <a:cs typeface="Calibri"/>
              </a:rPr>
              <a:t>Let’s say the Phase 2 sounds</a:t>
            </a:r>
            <a:endParaRPr lang="en-GB"/>
          </a:p>
        </p:txBody>
      </p:sp>
      <p:pic>
        <p:nvPicPr>
          <p:cNvPr id="6" name="Picture 5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04EC60A-918F-3BD1-B68E-054EE9D9A4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7582228" y="1488525"/>
            <a:ext cx="2646647" cy="2602444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6709C436-F52C-DD16-86B1-8DE8BAE14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7663947" y="4141471"/>
            <a:ext cx="2669719" cy="264257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01B3F15-C2E8-6A61-F4EC-2ED3DB0C83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13" r="108"/>
          <a:stretch/>
        </p:blipFill>
        <p:spPr>
          <a:xfrm>
            <a:off x="829670" y="1697486"/>
            <a:ext cx="5262356" cy="496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96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Teacher-led blending is taught throughout Phase 2.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Our aim to is to teach every child to blend by Christmas.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We will inform you if your child needs additional practice.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9376" y="332656"/>
            <a:ext cx="10145410" cy="1152128"/>
          </a:xfrm>
        </p:spPr>
        <p:txBody>
          <a:bodyPr lIns="91440" tIns="45720" rIns="91440" bIns="45720" anchor="b" anchorCtr="0"/>
          <a:lstStyle/>
          <a:p>
            <a:r>
              <a:rPr lang="en-US"/>
              <a:t>We teach blending so your child learns to read </a:t>
            </a:r>
            <a:endParaRPr lang="en-US">
              <a:cs typeface="Calibri"/>
            </a:endParaRPr>
          </a:p>
        </p:txBody>
      </p:sp>
      <p:pic>
        <p:nvPicPr>
          <p:cNvPr id="3" name="Picture 2" descr="A person teaching a group of children&#10;&#10;Description automatically generated">
            <a:extLst>
              <a:ext uri="{FF2B5EF4-FFF2-40B4-BE49-F238E27FC236}">
                <a16:creationId xmlns:a16="http://schemas.microsoft.com/office/drawing/2014/main" id="{24357F3E-28E2-6C3E-5352-DD9D4511C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712" y="1916832"/>
            <a:ext cx="5192396" cy="35989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6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6CA3B5-91E5-0C42-A06C-51710AD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to read words</a:t>
            </a:r>
          </a:p>
        </p:txBody>
      </p:sp>
      <p:pic>
        <p:nvPicPr>
          <p:cNvPr id="4" name="Online Media 3" descr="How we teach blending">
            <a:hlinkClick r:id="" action="ppaction://media"/>
            <a:extLst>
              <a:ext uri="{FF2B5EF4-FFF2-40B4-BE49-F238E27FC236}">
                <a16:creationId xmlns:a16="http://schemas.microsoft.com/office/drawing/2014/main" id="{42797611-F16B-2043-A6FF-3370387230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0729" y="1844824"/>
            <a:ext cx="7170541" cy="4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79376" y="1700808"/>
            <a:ext cx="5256584" cy="494116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words have unusual spellings e.g. he, the, was.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They are taught in a systematic way.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Children are now learning to read the Phase 2 tricky words: is, I, the, put, pull, full, as, and, has, his, her, go, no, to, into, she, push, he, of, we, me, be.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Tricky words</a:t>
            </a:r>
            <a:endParaRPr lang="en-GB"/>
          </a:p>
        </p:txBody>
      </p:sp>
      <p:pic>
        <p:nvPicPr>
          <p:cNvPr id="6" name="Picture 5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176920EE-42B5-CBC7-1B8E-CDD75BAA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248"/>
            <a:ext cx="5479846" cy="338312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5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9A5F2C-AD7F-CF4C-9D4C-AD07FF3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/>
              <a:t>Reading tricky words </a:t>
            </a:r>
          </a:p>
        </p:txBody>
      </p:sp>
      <p:pic>
        <p:nvPicPr>
          <p:cNvPr id="5" name="3C1KTDag0ZA"/>
          <p:cNvPicPr>
            <a:picLocks noRot="1" noChangeAspect="1"/>
          </p:cNvPicPr>
          <p:nvPr>
            <a:videoFile r:link="rId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2207568" y="1921886"/>
            <a:ext cx="7614592" cy="3893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30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5600B1-8DEE-7042-8BB5-4711875F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422587"/>
            <a:ext cx="10526224" cy="944310"/>
          </a:xfrm>
        </p:spPr>
        <p:txBody>
          <a:bodyPr lIns="91440" tIns="45720" rIns="91440" bIns="45720" anchor="b" anchorCtr="0"/>
          <a:lstStyle/>
          <a:p>
            <a:r>
              <a:rPr lang="en-US">
                <a:cs typeface="Calibri"/>
              </a:rPr>
              <a:t>Our progression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1D942-2F2C-2E40-A7C5-F612F9DBAA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914"/>
          <a:stretch/>
        </p:blipFill>
        <p:spPr>
          <a:xfrm>
            <a:off x="478810" y="1713260"/>
            <a:ext cx="4850928" cy="5423724"/>
          </a:xfrm>
          <a:prstGeom prst="roundRect">
            <a:avLst>
              <a:gd name="adj" fmla="val 314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F0601-B503-5F43-8A03-877058285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564"/>
          <a:stretch/>
        </p:blipFill>
        <p:spPr>
          <a:xfrm>
            <a:off x="5879976" y="2186478"/>
            <a:ext cx="4850928" cy="4487620"/>
          </a:xfrm>
          <a:prstGeom prst="roundRect">
            <a:avLst>
              <a:gd name="adj" fmla="val 3378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755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C1C3FB-22BE-674D-A0B5-A5145EBE5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980" y="2045703"/>
            <a:ext cx="2010312" cy="2876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8E5868-D84C-7545-A9F1-126E820F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3" y="2045703"/>
            <a:ext cx="2057987" cy="29638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90E23-9E32-574E-81CA-4278D9013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we make learning stick </a:t>
            </a:r>
            <a:endParaRPr lang="en-US" b="1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49D0C-0D49-2F4F-BA24-28CF6B89B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47253" y="2751060"/>
            <a:ext cx="1651150" cy="1675452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</a:p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	</a:t>
            </a:r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198A57D-E228-0A45-AF74-FCE2257B2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755" y="2339556"/>
            <a:ext cx="2730514" cy="1716914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8427D23-5B97-BB49-9F61-1AAD3324A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336" y="4221088"/>
            <a:ext cx="2730514" cy="169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757EBA-D8DF-E442-AC59-BD3CEBCEB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8850" y="3198013"/>
            <a:ext cx="2018257" cy="29081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2143B-5B1E-3545-90B1-E9199C029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5033" y="3221851"/>
            <a:ext cx="2050041" cy="288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CB653-43CD-5E45-80A3-0B2B306C73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3E8739-0EDB-B444-A351-73F5CD537FEA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and spelling</a:t>
            </a:r>
          </a:p>
        </p:txBody>
      </p:sp>
    </p:spTree>
    <p:extLst>
      <p:ext uri="{BB962C8B-B14F-4D97-AF65-F5344CB8AC3E}">
        <p14:creationId xmlns:p14="http://schemas.microsoft.com/office/powerpoint/2010/main" val="37082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25187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 b="1"/>
              <a:t>Spelling	</a:t>
            </a:r>
            <a:endParaRPr lang="en-GB" b="1">
              <a:cs typeface="Calibr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9376" y="1484784"/>
            <a:ext cx="11161240" cy="4392488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will be taught how to spell simple words, using the graphemes they have been taught.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They will </a:t>
            </a:r>
            <a:r>
              <a:rPr lang="en-US" err="1">
                <a:solidFill>
                  <a:schemeClr val="accent2"/>
                </a:solidFill>
              </a:rPr>
              <a:t>practise</a:t>
            </a:r>
            <a:r>
              <a:rPr lang="en-US">
                <a:solidFill>
                  <a:schemeClr val="accent2"/>
                </a:solidFill>
              </a:rPr>
              <a:t> the correct formation of letters. They will also have handwriting lessons.	</a:t>
            </a:r>
            <a:r>
              <a:rPr lang="en-US"/>
              <a:t>		</a:t>
            </a:r>
            <a:endParaRPr lang="en-GB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583" y="3989696"/>
            <a:ext cx="2051688" cy="2088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1493"/>
          <a:stretch/>
        </p:blipFill>
        <p:spPr>
          <a:xfrm>
            <a:off x="625126" y="3469406"/>
            <a:ext cx="406649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2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32A3-851D-D049-AD06-5F1AF59A6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564904"/>
            <a:ext cx="4176464" cy="3744416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Say the word.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Segment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Count the sounds.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Write them down.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FA671A-2241-5149-A2E4-B0A940F12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b="1"/>
              <a:t>How do we teach spelling?</a:t>
            </a:r>
          </a:p>
        </p:txBody>
      </p:sp>
      <p:pic>
        <p:nvPicPr>
          <p:cNvPr id="5" name="Picture 4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70A18597-D3C0-654D-A58C-597972A33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253" y="1801214"/>
            <a:ext cx="6741316" cy="449045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96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9987A-5DE9-0F4E-8665-7BDCAB35A5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eaLnBrk="1" hangingPunct="1"/>
            <a:r>
              <a:rPr lang="en-US" sz="4200"/>
              <a:t>A love of reading is the biggest indicator of future academic success.</a:t>
            </a:r>
          </a:p>
          <a:p>
            <a:pPr eaLnBrk="1" hangingPunct="1"/>
            <a:r>
              <a:rPr lang="en-US" sz="1600"/>
              <a:t>OECD (</a:t>
            </a:r>
            <a:r>
              <a:rPr lang="en-GB" sz="1600" b="0"/>
              <a:t>The Organisation for Economic Co-operation and Development)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67611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1040A-DED0-A14E-B28C-624AD9D53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88840"/>
            <a:ext cx="5616624" cy="417646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b="1">
                <a:solidFill>
                  <a:schemeClr val="accent2"/>
                </a:solidFill>
              </a:rPr>
              <a:t>Reading practice sessions are: </a:t>
            </a:r>
            <a:endParaRPr lang="en-GB" b="1">
              <a:solidFill>
                <a:schemeClr val="tx2"/>
              </a:solidFill>
            </a:endParaRPr>
          </a:p>
          <a:p>
            <a:r>
              <a:rPr lang="en-GB">
                <a:solidFill>
                  <a:schemeClr val="accent2"/>
                </a:solidFill>
              </a:rPr>
              <a:t>timetabled three times a week 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by a trained teacher/teaching assistant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GB">
                <a:solidFill>
                  <a:schemeClr val="accent2"/>
                </a:solidFill>
              </a:rPr>
              <a:t>taught in small groups</a:t>
            </a:r>
            <a:endParaRPr lang="en-GB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children in Reception will bring a book home by week 4 of the first half-term.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6CCD5B-D6D2-5041-8332-77F5BAF0A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How do we </a:t>
            </a:r>
            <a:r>
              <a:rPr lang="en-US" err="1"/>
              <a:t>practise</a:t>
            </a:r>
            <a:r>
              <a:rPr lang="en-US"/>
              <a:t> reading in books?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B147FC-1694-9447-A316-7C4CB62A9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717880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7C3C28-D01B-D74A-94F9-1B7CEC78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040" y="4166152"/>
            <a:ext cx="2402504" cy="2287184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0F2AB-F254-3144-A68D-A0290C5B4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955" y="2556242"/>
            <a:ext cx="2504138" cy="3085098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286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368213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How do we find the right book for your child?</a:t>
            </a:r>
            <a:endParaRPr lang="en-US" dirty="0">
              <a:cs typeface="Calibri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7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4AC40-E2B1-BC49-BFC1-AB1227E350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005F6-CA72-7F49-9FE7-38E6A45AA721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Reading at home</a:t>
            </a:r>
          </a:p>
        </p:txBody>
      </p:sp>
    </p:spTree>
    <p:extLst>
      <p:ext uri="{BB962C8B-B14F-4D97-AF65-F5344CB8AC3E}">
        <p14:creationId xmlns:p14="http://schemas.microsoft.com/office/powerpoint/2010/main" val="20355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73" y="2662727"/>
            <a:ext cx="2983849" cy="2828689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6044" y="2274730"/>
            <a:ext cx="2902472" cy="3604683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C7683-39CB-9745-BD8A-F78647576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786" y="1367385"/>
            <a:ext cx="7950429" cy="525028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2C5322-C816-CC44-B38C-334FC281C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Books going home</a:t>
            </a:r>
            <a:endParaRPr lang="en-US" dirty="0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A4A86D-1242-B34F-88C8-5D9AC660725C}"/>
              </a:ext>
            </a:extLst>
          </p:cNvPr>
          <p:cNvSpPr/>
          <p:nvPr/>
        </p:nvSpPr>
        <p:spPr>
          <a:xfrm>
            <a:off x="4055354" y="4293096"/>
            <a:ext cx="4248472" cy="11300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64" y="4077072"/>
            <a:ext cx="1519299" cy="151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9289" y="4415005"/>
            <a:ext cx="886258" cy="8862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399E4BB-5C61-4B4C-A3A5-D722BF994851}"/>
              </a:ext>
            </a:extLst>
          </p:cNvPr>
          <p:cNvGrpSpPr/>
          <p:nvPr/>
        </p:nvGrpSpPr>
        <p:grpSpPr>
          <a:xfrm>
            <a:off x="5678049" y="3361635"/>
            <a:ext cx="835902" cy="835902"/>
            <a:chOff x="4871864" y="3573016"/>
            <a:chExt cx="720080" cy="7200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2FFDC9F-CC4E-8844-8B62-E2112841D1D0}"/>
                </a:ext>
              </a:extLst>
            </p:cNvPr>
            <p:cNvSpPr/>
            <p:nvPr/>
          </p:nvSpPr>
          <p:spPr>
            <a:xfrm>
              <a:off x="5159896" y="3573016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20A4BF-327F-E947-866B-30FAEA6A0D8A}"/>
                </a:ext>
              </a:extLst>
            </p:cNvPr>
            <p:cNvSpPr/>
            <p:nvPr/>
          </p:nvSpPr>
          <p:spPr>
            <a:xfrm rot="16200000">
              <a:off x="5159896" y="3569865"/>
              <a:ext cx="144016" cy="7200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6536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C54C73-597C-A44C-AEB0-5A299579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204864"/>
            <a:ext cx="3117864" cy="2968207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398AD0-3875-B94F-A90E-046466F6C1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205749"/>
            <a:ext cx="5854168" cy="3764903"/>
          </a:xfrm>
        </p:spPr>
        <p:txBody>
          <a:bodyPr lIns="91440" tIns="45720" rIns="91440" bIns="45720" anchor="t"/>
          <a:lstStyle/>
          <a:p>
            <a:r>
              <a:rPr lang="en-US">
                <a:solidFill>
                  <a:schemeClr val="accent2"/>
                </a:solidFill>
              </a:rPr>
              <a:t>Your child should be able to read their book without your help.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  <a:cs typeface="Calibri"/>
              </a:rPr>
              <a:t>They might sound out words and blend them before they read them fluently.</a:t>
            </a:r>
            <a:endParaRPr lang="en-US">
              <a:solidFill>
                <a:schemeClr val="accent2"/>
              </a:solidFill>
            </a:endParaRPr>
          </a:p>
          <a:p>
            <a:r>
              <a:rPr lang="en-US">
                <a:solidFill>
                  <a:schemeClr val="accent2"/>
                </a:solidFill>
              </a:rPr>
              <a:t>If they can’t read a word, read it to them.</a:t>
            </a:r>
            <a:endParaRPr lang="en-US">
              <a:solidFill>
                <a:schemeClr val="accent2"/>
              </a:solidFill>
              <a:cs typeface="Calibri"/>
            </a:endParaRPr>
          </a:p>
          <a:p>
            <a:r>
              <a:rPr lang="en-US">
                <a:solidFill>
                  <a:schemeClr val="accent2"/>
                </a:solidFill>
              </a:rPr>
              <a:t>Talk about the book and celebrate their success.</a:t>
            </a:r>
            <a:endParaRPr lang="en-US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26F458-A726-794D-91AB-7485E778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10008748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Listening to your child read their phonics book</a:t>
            </a:r>
            <a:endParaRPr lang="en-US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18087A-1684-9A43-95A8-D4FAAF59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3212976"/>
            <a:ext cx="3096344" cy="2947720"/>
          </a:xfrm>
          <a:prstGeom prst="rect">
            <a:avLst/>
          </a:prstGeom>
          <a:effectLst>
            <a:glow rad="127000">
              <a:schemeClr val="tx1">
                <a:alpha val="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782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1782E-03AC-4E55-775E-33F53B8571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182454" cy="4392488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Wordless books are invaluable as they teach reading </a:t>
            </a:r>
            <a:r>
              <a:rPr lang="en-US" sz="2400" dirty="0" err="1">
                <a:solidFill>
                  <a:schemeClr val="accent2"/>
                </a:solidFill>
                <a:ea typeface="+mn-lt"/>
                <a:cs typeface="+mn-lt"/>
              </a:rPr>
              <a:t>behaviours</a:t>
            </a:r>
            <a:r>
              <a:rPr lang="en-US" sz="2400" dirty="0">
                <a:solidFill>
                  <a:schemeClr val="accent2"/>
                </a:solidFill>
                <a:ea typeface="+mn-lt"/>
                <a:cs typeface="+mn-lt"/>
              </a:rPr>
              <a:t> and early reading skills to children who are not blending – yet!</a:t>
            </a:r>
            <a:endParaRPr lang="en-US" sz="24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Talk about the pictures.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Point to the images in the circles and find them on the page.</a:t>
            </a:r>
          </a:p>
          <a:p>
            <a:pPr marL="342900" indent="-342900">
              <a:lnSpc>
                <a:spcPct val="100000"/>
              </a:lnSpc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Encourage your child to make links from the book to their experiences.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CC3174-A965-58E1-2875-FDECF04D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>
                <a:ea typeface="+mj-lt"/>
                <a:cs typeface="+mj-lt"/>
              </a:rPr>
              <a:t>Reading a wordless books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child looking at a book&#10;&#10;Description automatically generated">
            <a:extLst>
              <a:ext uri="{FF2B5EF4-FFF2-40B4-BE49-F238E27FC236}">
                <a16:creationId xmlns:a16="http://schemas.microsoft.com/office/drawing/2014/main" id="{7FE0DF3C-05D3-D6E4-88C6-A7C657A02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0" y="2278926"/>
            <a:ext cx="4820323" cy="308653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4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77DE003-8673-7349-8269-8B2BBAA6A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336631" y="1929002"/>
            <a:ext cx="4359498" cy="3909005"/>
          </a:xfrm>
          <a:prstGeom prst="round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F6C5C2-432E-8248-84DB-431199FAEA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28927"/>
            <a:ext cx="6624736" cy="438039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The shared book is for YOU to read:</a:t>
            </a:r>
            <a:endParaRPr lang="en-US" b="1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Make the story sound as exciting as you can by changing your voice.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accent2"/>
                </a:solidFill>
              </a:rPr>
              <a:t>Talk with your child as much as you can:</a:t>
            </a:r>
            <a:endParaRPr lang="en-US" sz="2400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Introduce new and exciting language.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Encourage your child to use new vocabulary.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Make up sentences together.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Find different words to use.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accent2"/>
                </a:solidFill>
              </a:rPr>
              <a:t>Describe things you see.</a:t>
            </a:r>
            <a:endParaRPr lang="en-US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C56A2-B8FB-0E4C-9808-4C844582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 dirty="0"/>
              <a:t>Read to your child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1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94F2CC-1E17-114E-BB98-903957021FB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40" tIns="45720" rIns="91440" bIns="45720" anchor="b" anchorCtr="0"/>
          <a:lstStyle/>
          <a:p>
            <a:r>
              <a:rPr lang="en-US" dirty="0"/>
              <a:t>Supporting your child with phonics</a:t>
            </a:r>
            <a:endParaRPr lang="en-US" dirty="0">
              <a:cs typeface="Calibri"/>
            </a:endParaRPr>
          </a:p>
        </p:txBody>
      </p:sp>
      <p:pic>
        <p:nvPicPr>
          <p:cNvPr id="4" name="Picture 3" descr="Graphical user interface, application, Team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F058F429-3EDB-484B-83B8-106BC37D5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70"/>
          <a:stretch/>
        </p:blipFill>
        <p:spPr>
          <a:xfrm>
            <a:off x="535496" y="2465288"/>
            <a:ext cx="3616288" cy="3556000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394F4AD3-9482-EF4B-8255-23B85AB25B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7" t="4087" r="34033" b="-4087"/>
          <a:stretch/>
        </p:blipFill>
        <p:spPr>
          <a:xfrm>
            <a:off x="4207904" y="2609304"/>
            <a:ext cx="3616288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ED8210-885A-174D-BE35-D51386DEE9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2039943"/>
            <a:ext cx="6336704" cy="439248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Calibri"/>
                <a:cs typeface="Calibri"/>
              </a:rPr>
              <a:t>Reading a book and chatting had a positive impact a year later on children’s ability to…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understand words and sentences</a:t>
            </a: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use a wide range of vocabulary 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develop listening comprehension skills.</a:t>
            </a:r>
            <a:endParaRPr lang="en-U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The amount of books children were exposed to by age 6 was a positive predictor of their reading ability two years later.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1341B6-FC05-0C46-9C0D-7547DDDC1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689134"/>
            <a:ext cx="9332136" cy="1152128"/>
          </a:xfrm>
        </p:spPr>
        <p:txBody>
          <a:bodyPr lIns="91440" tIns="45720" rIns="91440" bIns="45720" anchor="b" anchorCtr="0"/>
          <a:lstStyle/>
          <a:p>
            <a:r>
              <a:rPr lang="en-US" dirty="0"/>
              <a:t>The most important thing you can do is read with your child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FE7C68-BDBB-E140-8D8B-B0BB4B7FFB6D}"/>
              </a:ext>
            </a:extLst>
          </p:cNvPr>
          <p:cNvSpPr txBox="1"/>
          <p:nvPr/>
        </p:nvSpPr>
        <p:spPr>
          <a:xfrm>
            <a:off x="479376" y="6124654"/>
            <a:ext cx="9770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Parental involvement in the development of children’s reading skills:  A five-year longitudinal study 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(2002)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Senechal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M. and </a:t>
            </a:r>
            <a:r>
              <a:rPr lang="en-US" sz="14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Lefvre</a:t>
            </a: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1A9DE-555E-D447-B11E-7281FAC2B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8"/>
          <a:stretch/>
        </p:blipFill>
        <p:spPr>
          <a:xfrm>
            <a:off x="7320136" y="1841262"/>
            <a:ext cx="4392488" cy="39090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5712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7DBB20-2EB0-A44A-886D-D675349D61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400"/>
              <a:t>One of the greatest gifts adults can give is to read to children </a:t>
            </a:r>
          </a:p>
          <a:p>
            <a:r>
              <a:rPr lang="en-US" b="0"/>
              <a:t>Carl Sagan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D1E7C75-6C89-A249-A30C-CE8E70E36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2" y="1916832"/>
            <a:ext cx="3600400" cy="4398659"/>
          </a:xfrm>
          <a:prstGeom prst="roundRect">
            <a:avLst>
              <a:gd name="adj" fmla="val 3335"/>
            </a:avLst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47BE807-306C-AB4D-9DBF-534B43CD6A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916832"/>
            <a:ext cx="3600400" cy="4392488"/>
          </a:xfrm>
          <a:prstGeom prst="roundRect">
            <a:avLst>
              <a:gd name="adj" fmla="val 3996"/>
            </a:avLst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34C08F-E545-904E-BA43-E68CEBDE484F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 r="-100"/>
          <a:stretch/>
        </p:blipFill>
        <p:spPr>
          <a:xfrm>
            <a:off x="8112224" y="1916832"/>
            <a:ext cx="3607200" cy="2088000"/>
          </a:xfrm>
          <a:prstGeom prst="roundRect">
            <a:avLst>
              <a:gd name="adj" fmla="val 4292"/>
            </a:avLst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C6224D-9348-0849-A788-DC9043F0C8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4204795"/>
            <a:ext cx="3618402" cy="2088465"/>
          </a:xfrm>
          <a:prstGeom prst="roundRect">
            <a:avLst>
              <a:gd name="adj" fmla="val 4293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6FA5D5B-84DD-2045-95A0-148DB04A3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7003074" cy="1152128"/>
          </a:xfrm>
        </p:spPr>
        <p:txBody>
          <a:bodyPr/>
          <a:lstStyle/>
          <a:p>
            <a:r>
              <a:rPr lang="en-US"/>
              <a:t>How many times have you already read today?</a:t>
            </a:r>
          </a:p>
        </p:txBody>
      </p:sp>
    </p:spTree>
    <p:extLst>
      <p:ext uri="{BB962C8B-B14F-4D97-AF65-F5344CB8AC3E}">
        <p14:creationId xmlns:p14="http://schemas.microsoft.com/office/powerpoint/2010/main" val="428116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AEEAEB-E0DF-A449-A551-5E1B666117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"/>
          </a:blip>
          <a:stretch>
            <a:fillRect/>
          </a:stretch>
        </p:blipFill>
        <p:spPr>
          <a:xfrm>
            <a:off x="263352" y="-1179512"/>
            <a:ext cx="8556550" cy="8935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2E026-EBF9-F244-AF94-27B3DBD213F8}"/>
              </a:ext>
            </a:extLst>
          </p:cNvPr>
          <p:cNvSpPr txBox="1"/>
          <p:nvPr/>
        </p:nvSpPr>
        <p:spPr>
          <a:xfrm>
            <a:off x="0" y="2780928"/>
            <a:ext cx="1219199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>
                <a:solidFill>
                  <a:schemeClr val="bg1"/>
                </a:solidFill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24723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CC877-0EA2-492F-BCB9-D8060F38E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4392488" cy="4392488"/>
          </a:xfrm>
        </p:spPr>
        <p:txBody>
          <a:bodyPr lIns="91440" tIns="45720" rIns="91440" bIns="45720" anchor="ctr" anchorCtr="0"/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>
                <a:solidFill>
                  <a:schemeClr val="accent2"/>
                </a:solidFill>
              </a:rPr>
              <a:t>Our school has chosen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i="1" dirty="0">
                <a:solidFill>
                  <a:schemeClr val="accent2"/>
                </a:solidFill>
              </a:rPr>
              <a:t>Little Wandle Letters and Sounds Revised</a:t>
            </a:r>
            <a:r>
              <a:rPr lang="en-GB" dirty="0">
                <a:solidFill>
                  <a:schemeClr val="accent2"/>
                </a:solidFill>
              </a:rPr>
              <a:t> as our Systematic Synthetic Phonics (SSP) programme to teach early reading and spelling. 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31222B-A094-4C71-9CE9-75DB7035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</p:spPr>
        <p:txBody>
          <a:bodyPr/>
          <a:lstStyle/>
          <a:p>
            <a:r>
              <a:rPr lang="en-GB"/>
              <a:t>Little </a:t>
            </a:r>
            <a:r>
              <a:rPr lang="en-GB" err="1"/>
              <a:t>Wandle</a:t>
            </a:r>
            <a:r>
              <a:rPr lang="en-GB"/>
              <a:t> Letters and Sounds Revised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2F3643-1442-0E4E-8B4B-3F7E09996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603" y="1916832"/>
            <a:ext cx="6770092" cy="42484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A6BEE2-2F64-BA46-9BBF-202B6434A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4000"/>
              <a:t>making connections between the sounds of our spoken words and the letters that are used to write them down.</a:t>
            </a:r>
            <a:endParaRPr lang="en-US" sz="40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EAF36-1C4D-2840-A444-995DE43561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3352" y="2348880"/>
            <a:ext cx="11665296" cy="86409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algn="ctr"/>
            <a:r>
              <a:rPr lang="en-US" sz="4000" b="1">
                <a:solidFill>
                  <a:schemeClr val="bg1"/>
                </a:solidFill>
              </a:rPr>
              <a:t>Phonics is:</a:t>
            </a:r>
          </a:p>
        </p:txBody>
      </p:sp>
    </p:spTree>
    <p:extLst>
      <p:ext uri="{BB962C8B-B14F-4D97-AF65-F5344CB8AC3E}">
        <p14:creationId xmlns:p14="http://schemas.microsoft.com/office/powerpoint/2010/main" val="146655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F18DC-B9DE-FA47-9A8A-F369028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69BDE3-0AAC-A341-BB8F-73D178BFF921}"/>
              </a:ext>
            </a:extLst>
          </p:cNvPr>
          <p:cNvSpPr/>
          <p:nvPr/>
        </p:nvSpPr>
        <p:spPr>
          <a:xfrm>
            <a:off x="62339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Phoneme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408E65-6639-BF46-A2B1-8EE40CCA0AB0}"/>
              </a:ext>
            </a:extLst>
          </p:cNvPr>
          <p:cNvSpPr/>
          <p:nvPr/>
        </p:nvSpPr>
        <p:spPr>
          <a:xfrm>
            <a:off x="62339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Grapheme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525C50B-ABA3-8E48-87FF-F6B23D6442BD}"/>
              </a:ext>
            </a:extLst>
          </p:cNvPr>
          <p:cNvSpPr/>
          <p:nvPr/>
        </p:nvSpPr>
        <p:spPr>
          <a:xfrm>
            <a:off x="6744072" y="2132856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Blend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02456E-1619-6441-8838-4FAF7B95E8DE}"/>
              </a:ext>
            </a:extLst>
          </p:cNvPr>
          <p:cNvSpPr/>
          <p:nvPr/>
        </p:nvSpPr>
        <p:spPr>
          <a:xfrm>
            <a:off x="625082" y="41198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Digraph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8CA016A-8FA6-964F-AB5B-6E97732A71F4}"/>
              </a:ext>
            </a:extLst>
          </p:cNvPr>
          <p:cNvSpPr/>
          <p:nvPr/>
        </p:nvSpPr>
        <p:spPr>
          <a:xfrm>
            <a:off x="6773782" y="3111759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Segment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CC4B300-839D-984F-AF8D-56FF7F67EB7F}"/>
              </a:ext>
            </a:extLst>
          </p:cNvPr>
          <p:cNvSpPr/>
          <p:nvPr/>
        </p:nvSpPr>
        <p:spPr>
          <a:xfrm>
            <a:off x="623392" y="5127171"/>
            <a:ext cx="4608512" cy="72008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/>
              <a:t>Trigraph</a:t>
            </a:r>
          </a:p>
        </p:txBody>
      </p:sp>
    </p:spTree>
    <p:extLst>
      <p:ext uri="{BB962C8B-B14F-4D97-AF65-F5344CB8AC3E}">
        <p14:creationId xmlns:p14="http://schemas.microsoft.com/office/powerpoint/2010/main" val="76171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6744384" cy="4392488"/>
          </a:xfrm>
        </p:spPr>
        <p:txBody>
          <a:bodyPr lIns="91440" tIns="45720" rIns="91440" bIns="45720" anchor="t"/>
          <a:lstStyle/>
          <a:p>
            <a:r>
              <a:rPr lang="en-US" dirty="0">
                <a:solidFill>
                  <a:schemeClr val="accent2"/>
                </a:solidFill>
              </a:rPr>
              <a:t>These are the first group of letters and sounds your child will learn.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We start teaching from week 2 of Reception.</a:t>
            </a:r>
            <a:endParaRPr lang="en-US" dirty="0">
              <a:solidFill>
                <a:schemeClr val="accent2"/>
              </a:solidFill>
              <a:ea typeface="Calibri"/>
              <a:cs typeface="Calibri"/>
            </a:endParaRPr>
          </a:p>
          <a:p>
            <a:endParaRPr lang="en-US" dirty="0">
              <a:solidFill>
                <a:schemeClr val="accent2"/>
              </a:solidFill>
              <a:cs typeface="Calibri"/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lessons are fun, interactive, engaging and have been designed to gradually build over time.</a:t>
            </a:r>
            <a:endParaRPr lang="en-US" dirty="0">
              <a:solidFill>
                <a:schemeClr val="accent2"/>
              </a:solidFill>
              <a:cs typeface="Calibri"/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b" anchorCtr="0"/>
          <a:lstStyle/>
          <a:p>
            <a:r>
              <a:rPr lang="en-US"/>
              <a:t>This term we are teaching Phase 2 </a:t>
            </a:r>
            <a:endParaRPr lang="en-GB"/>
          </a:p>
        </p:txBody>
      </p:sp>
      <p:pic>
        <p:nvPicPr>
          <p:cNvPr id="6" name="Picture 5" descr="A person standing in front of a white board&#10;&#10;Description automatically generated">
            <a:extLst>
              <a:ext uri="{FF2B5EF4-FFF2-40B4-BE49-F238E27FC236}">
                <a16:creationId xmlns:a16="http://schemas.microsoft.com/office/drawing/2014/main" id="{8B582A44-D7E4-1196-3C08-4B381A10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100" y="2221992"/>
            <a:ext cx="4558917" cy="28403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03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3B3DD4-A689-7440-8390-D80792CB9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01" y="116632"/>
            <a:ext cx="9793088" cy="1152128"/>
          </a:xfrm>
        </p:spPr>
        <p:txBody>
          <a:bodyPr lIns="91440" tIns="45720" rIns="91440" bIns="45720" anchor="b" anchorCtr="0"/>
          <a:lstStyle/>
          <a:p>
            <a:r>
              <a:rPr lang="en-US">
                <a:ea typeface="Calibri"/>
                <a:cs typeface="Calibri"/>
              </a:rPr>
              <a:t>We teach Phase 2 in this order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3398DB-F0B8-D14E-AAA3-50D22D96B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976" y="2289746"/>
            <a:ext cx="4850928" cy="4176464"/>
          </a:xfrm>
          <a:prstGeom prst="roundRect">
            <a:avLst>
              <a:gd name="adj" fmla="val 2325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08B15-A23E-CB47-8001-6496D25A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17" y="1412776"/>
            <a:ext cx="4850928" cy="5184576"/>
          </a:xfrm>
          <a:prstGeom prst="roundRect">
            <a:avLst>
              <a:gd name="adj" fmla="val 2530"/>
            </a:avLst>
          </a:prstGeom>
          <a:effectLst>
            <a:glow rad="127000">
              <a:schemeClr val="tx1">
                <a:lumMod val="95000"/>
                <a:lumOff val="5000"/>
                <a:alpha val="1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96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cover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18" tIns="45718" rIns="45718" bIns="45718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ormal body copy page">
  <a:themeElements>
    <a:clrScheme name="L&amp;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E7E30"/>
      </a:accent1>
      <a:accent2>
        <a:srgbClr val="0C4F76"/>
      </a:accent2>
      <a:accent3>
        <a:srgbClr val="5C2B61"/>
      </a:accent3>
      <a:accent4>
        <a:srgbClr val="DC3C64"/>
      </a:accent4>
      <a:accent5>
        <a:srgbClr val="459EB2"/>
      </a:accent5>
      <a:accent6>
        <a:srgbClr val="8AAD2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977DC1581EF449A9C26F70477327A5" ma:contentTypeVersion="30" ma:contentTypeDescription="Create a new document." ma:contentTypeScope="" ma:versionID="35786a64cc178860f23ff80c353c4dde">
  <xsd:schema xmlns:xsd="http://www.w3.org/2001/XMLSchema" xmlns:xs="http://www.w3.org/2001/XMLSchema" xmlns:p="http://schemas.microsoft.com/office/2006/metadata/properties" xmlns:ns1="http://schemas.microsoft.com/sharepoint/v3" xmlns:ns2="b390c623-81a0-476f-984a-5b2ad478ef4f" xmlns:ns3="6d6ce26d-438a-4f93-8ad7-b70bc8847f7f" targetNamespace="http://schemas.microsoft.com/office/2006/metadata/properties" ma:root="true" ma:fieldsID="7fe3d31e8bd86c0d8ab3c54843701607" ns1:_="" ns2:_="" ns3:_="">
    <xsd:import namespace="http://schemas.microsoft.com/sharepoint/v3"/>
    <xsd:import namespace="b390c623-81a0-476f-984a-5b2ad478ef4f"/>
    <xsd:import namespace="6d6ce26d-438a-4f93-8ad7-b70bc8847f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  <xsd:element ref="ns2:test" minOccurs="0"/>
                <xsd:element ref="ns2:fda848d0-6872-4d01-a8fb-de8ee4635c5bCountryOrRegion" minOccurs="0"/>
                <xsd:element ref="ns2:fda848d0-6872-4d01-a8fb-de8ee4635c5bState" minOccurs="0"/>
                <xsd:element ref="ns2:fda848d0-6872-4d01-a8fb-de8ee4635c5bCity" minOccurs="0"/>
                <xsd:element ref="ns2:fda848d0-6872-4d01-a8fb-de8ee4635c5bPostalCode" minOccurs="0"/>
                <xsd:element ref="ns2:fda848d0-6872-4d01-a8fb-de8ee4635c5bStreet" minOccurs="0"/>
                <xsd:element ref="ns2:fda848d0-6872-4d01-a8fb-de8ee4635c5bGeoLoc" minOccurs="0"/>
                <xsd:element ref="ns2:fda848d0-6872-4d01-a8fb-de8ee4635c5bDispNam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0c623-81a0-476f-984a-5b2ad478ef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45fcb-acba-4fe2-84db-a181863b31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est" ma:index="26" nillable="true" ma:displayName="test" ma:format="Dropdown" ma:internalName="test">
      <xsd:simpleType>
        <xsd:restriction base="dms:Unknown"/>
      </xsd:simpleType>
    </xsd:element>
    <xsd:element name="fda848d0-6872-4d01-a8fb-de8ee4635c5bCountryOrRegion" ma:index="27" nillable="true" ma:displayName="test: Country/Region" ma:internalName="CountryOrRegion" ma:readOnly="true">
      <xsd:simpleType>
        <xsd:restriction base="dms:Text"/>
      </xsd:simpleType>
    </xsd:element>
    <xsd:element name="fda848d0-6872-4d01-a8fb-de8ee4635c5bState" ma:index="28" nillable="true" ma:displayName="test: State" ma:internalName="State" ma:readOnly="true">
      <xsd:simpleType>
        <xsd:restriction base="dms:Text"/>
      </xsd:simpleType>
    </xsd:element>
    <xsd:element name="fda848d0-6872-4d01-a8fb-de8ee4635c5bCity" ma:index="29" nillable="true" ma:displayName="test: City" ma:internalName="City" ma:readOnly="true">
      <xsd:simpleType>
        <xsd:restriction base="dms:Text"/>
      </xsd:simpleType>
    </xsd:element>
    <xsd:element name="fda848d0-6872-4d01-a8fb-de8ee4635c5bPostalCode" ma:index="30" nillable="true" ma:displayName="test: Postal Code" ma:internalName="PostalCode" ma:readOnly="true">
      <xsd:simpleType>
        <xsd:restriction base="dms:Text"/>
      </xsd:simpleType>
    </xsd:element>
    <xsd:element name="fda848d0-6872-4d01-a8fb-de8ee4635c5bStreet" ma:index="31" nillable="true" ma:displayName="test: Street" ma:internalName="Street" ma:readOnly="true">
      <xsd:simpleType>
        <xsd:restriction base="dms:Text"/>
      </xsd:simpleType>
    </xsd:element>
    <xsd:element name="fda848d0-6872-4d01-a8fb-de8ee4635c5bGeoLoc" ma:index="32" nillable="true" ma:displayName="test: Coordinates" ma:internalName="GeoLoc" ma:readOnly="true">
      <xsd:simpleType>
        <xsd:restriction base="dms:Unknown"/>
      </xsd:simpleType>
    </xsd:element>
    <xsd:element name="fda848d0-6872-4d01-a8fb-de8ee4635c5bDispName" ma:index="33" nillable="true" ma:displayName="test: Name" ma:internalName="DispName" ma:readOnly="true">
      <xsd:simpleType>
        <xsd:restriction base="dms:Text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ce26d-438a-4f93-8ad7-b70bc8847f7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f4a544f-794c-4ace-950b-e93424860709}" ma:internalName="TaxCatchAll" ma:showField="CatchAllData" ma:web="6d6ce26d-438a-4f93-8ad7-b70bc8847f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est xmlns="b390c623-81a0-476f-984a-5b2ad478ef4f" xsi:nil="true"/>
    <_ip_UnifiedCompliancePolicyProperties xmlns="http://schemas.microsoft.com/sharepoint/v3" xsi:nil="true"/>
    <lcf76f155ced4ddcb4097134ff3c332f xmlns="b390c623-81a0-476f-984a-5b2ad478ef4f">
      <Terms xmlns="http://schemas.microsoft.com/office/infopath/2007/PartnerControls"/>
    </lcf76f155ced4ddcb4097134ff3c332f>
    <TaxCatchAll xmlns="6d6ce26d-438a-4f93-8ad7-b70bc8847f7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35CB54-28F2-4157-A5A4-5F8B2640DC04}">
  <ds:schemaRefs>
    <ds:schemaRef ds:uri="6d6ce26d-438a-4f93-8ad7-b70bc8847f7f"/>
    <ds:schemaRef ds:uri="b390c623-81a0-476f-984a-5b2ad478ef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0B8E684-7516-47AC-9294-08AAE612A259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390c623-81a0-476f-984a-5b2ad478ef4f"/>
    <ds:schemaRef ds:uri="6d6ce26d-438a-4f93-8ad7-b70bc8847f7f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625A118-A614-4A41-B843-FEF7057E29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2117</Words>
  <Application>Microsoft Office PowerPoint</Application>
  <PresentationFormat>Widescreen</PresentationFormat>
  <Paragraphs>263</Paragraphs>
  <Slides>29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Arial</vt:lpstr>
      <vt:lpstr>Arial,Sans-Serif</vt:lpstr>
      <vt:lpstr>Calibri</vt:lpstr>
      <vt:lpstr>Calibri Light</vt:lpstr>
      <vt:lpstr>Courier New</vt:lpstr>
      <vt:lpstr>Gotham Narrow Bold</vt:lpstr>
      <vt:lpstr>Helvetica</vt:lpstr>
      <vt:lpstr>Open Sans</vt:lpstr>
      <vt:lpstr>Open Sans Light</vt:lpstr>
      <vt:lpstr>Presentation cover</vt:lpstr>
      <vt:lpstr>Normal body copy page</vt:lpstr>
      <vt:lpstr>Custom Design</vt:lpstr>
      <vt:lpstr>3_Normal body copy page</vt:lpstr>
      <vt:lpstr>4_Normal body copy page</vt:lpstr>
      <vt:lpstr>PowerPoint Presentation</vt:lpstr>
      <vt:lpstr>PowerPoint Presentation</vt:lpstr>
      <vt:lpstr>How many times have you already read today?</vt:lpstr>
      <vt:lpstr>PowerPoint Presentation</vt:lpstr>
      <vt:lpstr>Little Wandle Letters and Sounds Revised</vt:lpstr>
      <vt:lpstr>Phonics is:</vt:lpstr>
      <vt:lpstr>Terminology </vt:lpstr>
      <vt:lpstr>This term we are teaching Phase 2 </vt:lpstr>
      <vt:lpstr>We teach Phase 2 in this order</vt:lpstr>
      <vt:lpstr>Let’s say the Phase 2 sounds</vt:lpstr>
      <vt:lpstr>We teach blending so your child learns to read </vt:lpstr>
      <vt:lpstr>Blending to read words</vt:lpstr>
      <vt:lpstr>Tricky words</vt:lpstr>
      <vt:lpstr>Reading tricky words </vt:lpstr>
      <vt:lpstr>Our progression</vt:lpstr>
      <vt:lpstr>How we make learning stick </vt:lpstr>
      <vt:lpstr>PowerPoint Presentation</vt:lpstr>
      <vt:lpstr>Spelling </vt:lpstr>
      <vt:lpstr>How do we teach spelling?</vt:lpstr>
      <vt:lpstr>How do we practise reading in books?</vt:lpstr>
      <vt:lpstr>How do we find the right book for your child?</vt:lpstr>
      <vt:lpstr>PowerPoint Presentation</vt:lpstr>
      <vt:lpstr>Books going home</vt:lpstr>
      <vt:lpstr>Listening to your child read their phonics book</vt:lpstr>
      <vt:lpstr>Reading a wordless books</vt:lpstr>
      <vt:lpstr>Read to your child</vt:lpstr>
      <vt:lpstr>Supporting your child with phonics</vt:lpstr>
      <vt:lpstr>The most important thing you can do is read with your child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sherrington</dc:creator>
  <cp:lastModifiedBy>Julia Ives</cp:lastModifiedBy>
  <cp:revision>12</cp:revision>
  <cp:lastPrinted>2025-09-09T11:46:58Z</cp:lastPrinted>
  <dcterms:modified xsi:type="dcterms:W3CDTF">2025-09-10T07:32:04Z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0x01010064977DC1581EF449A9C26F70477327A5</vt:lpwstr>
  </property>
  <property fmtid="{D5CDD505-2E9C-101B-9397-08002B2CF9AE}" pid="3" name="MediaServiceImageTags">
    <vt:lpwstr/>
  </property>
</Properties>
</file>