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3.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4.xml" ContentType="application/vnd.openxmlformats-officedocument.theme+xml"/>
  <Override PartName="/ppt/slideLayouts/slideLayout15.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erverZoom="100000" strictFirstAndLastChars="0" saveSubsetFonts="1" autoCompressPictures="0">
  <p:sldMasterIdLst>
    <p:sldMasterId id="2147483648" r:id="rId4"/>
    <p:sldMasterId id="2147483650" r:id="rId5"/>
    <p:sldMasterId id="2147483719" r:id="rId6"/>
    <p:sldMasterId id="2147483702" r:id="rId7"/>
    <p:sldMasterId id="2147483704" r:id="rId8"/>
  </p:sldMasterIdLst>
  <p:notesMasterIdLst>
    <p:notesMasterId r:id="rId37"/>
  </p:notesMasterIdLst>
  <p:sldIdLst>
    <p:sldId id="256" r:id="rId9"/>
    <p:sldId id="447" r:id="rId10"/>
    <p:sldId id="467" r:id="rId11"/>
    <p:sldId id="457" r:id="rId12"/>
    <p:sldId id="455" r:id="rId13"/>
    <p:sldId id="448" r:id="rId14"/>
    <p:sldId id="421" r:id="rId15"/>
    <p:sldId id="341" r:id="rId16"/>
    <p:sldId id="468" r:id="rId17"/>
    <p:sldId id="462" r:id="rId18"/>
    <p:sldId id="463" r:id="rId19"/>
    <p:sldId id="433" r:id="rId20"/>
    <p:sldId id="464" r:id="rId21"/>
    <p:sldId id="466" r:id="rId22"/>
    <p:sldId id="390" r:id="rId23"/>
    <p:sldId id="459" r:id="rId24"/>
    <p:sldId id="469" r:id="rId25"/>
    <p:sldId id="434" r:id="rId26"/>
    <p:sldId id="413" r:id="rId27"/>
    <p:sldId id="380" r:id="rId28"/>
    <p:sldId id="442" r:id="rId29"/>
    <p:sldId id="460" r:id="rId30"/>
    <p:sldId id="470" r:id="rId31"/>
    <p:sldId id="461" r:id="rId32"/>
    <p:sldId id="432" r:id="rId33"/>
    <p:sldId id="429" r:id="rId34"/>
    <p:sldId id="422" r:id="rId35"/>
    <p:sldId id="310" r:id="rId36"/>
  </p:sldIdLst>
  <p:sldSz cx="12192000" cy="6858000"/>
  <p:notesSz cx="6858000" cy="9144000"/>
  <p:defaultTextStyle>
    <a:defPPr>
      <a:defRPr lang="en-US"/>
    </a:defPPr>
    <a:lvl1pPr algn="l" rtl="0" eaLnBrk="0" fontAlgn="base" hangingPunct="0">
      <a:spcBef>
        <a:spcPct val="0"/>
      </a:spcBef>
      <a:spcAft>
        <a:spcPct val="0"/>
      </a:spcAft>
      <a:defRPr kern="12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1pPr>
    <a:lvl2pPr marL="457200" algn="l" rtl="0" eaLnBrk="0" fontAlgn="base" hangingPunct="0">
      <a:spcBef>
        <a:spcPct val="0"/>
      </a:spcBef>
      <a:spcAft>
        <a:spcPct val="0"/>
      </a:spcAft>
      <a:defRPr kern="12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2pPr>
    <a:lvl3pPr marL="914400" algn="l" rtl="0" eaLnBrk="0" fontAlgn="base" hangingPunct="0">
      <a:spcBef>
        <a:spcPct val="0"/>
      </a:spcBef>
      <a:spcAft>
        <a:spcPct val="0"/>
      </a:spcAft>
      <a:defRPr kern="12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3pPr>
    <a:lvl4pPr marL="1371600" algn="l" rtl="0" eaLnBrk="0" fontAlgn="base" hangingPunct="0">
      <a:spcBef>
        <a:spcPct val="0"/>
      </a:spcBef>
      <a:spcAft>
        <a:spcPct val="0"/>
      </a:spcAft>
      <a:defRPr kern="12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4pPr>
    <a:lvl5pPr marL="1828800" algn="l" rtl="0" eaLnBrk="0" fontAlgn="base" hangingPunct="0">
      <a:spcBef>
        <a:spcPct val="0"/>
      </a:spcBef>
      <a:spcAft>
        <a:spcPct val="0"/>
      </a:spcAft>
      <a:defRPr kern="12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5pPr>
    <a:lvl6pPr marL="2286000" algn="l" defTabSz="914400" rtl="0" eaLnBrk="1" latinLnBrk="0" hangingPunct="1">
      <a:defRPr kern="12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6pPr>
    <a:lvl7pPr marL="2743200" algn="l" defTabSz="914400" rtl="0" eaLnBrk="1" latinLnBrk="0" hangingPunct="1">
      <a:defRPr kern="12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7pPr>
    <a:lvl8pPr marL="3200400" algn="l" defTabSz="914400" rtl="0" eaLnBrk="1" latinLnBrk="0" hangingPunct="1">
      <a:defRPr kern="12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8pPr>
    <a:lvl9pPr marL="3657600" algn="l" defTabSz="914400" rtl="0" eaLnBrk="1" latinLnBrk="0" hangingPunct="1">
      <a:defRPr kern="12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954B860-CEE6-0E18-DD51-A12D3E9B206F}" name="Charlotte Raby" initials="CR" userId="S::craby@wandlelearningpartnership.org.uk::20cc37f3-5b0f-4c5a-a0b7-8f276c615243" providerId="AD"/>
  <p188:author id="{CE07B5FA-50CB-BF89-AFFB-5559C5452DA1}" name="Duffy Parry" initials="DP" userId="Anonymous_Duffy Parry" providerId="None"/>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Charlotte Raby" initials="CR" lastIdx="5" clrIdx="0"/>
  <p:cmAuthor id="2" name="Duffy Parry" initials="DP" lastIdx="1" clrIdx="1"/>
  <p:cmAuthor id="3" name="Duffy Parry" initials="DP [2]" lastIdx="1"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F7E32"/>
    <a:srgbClr val="EDCD2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74EDAB6-6F34-4ADE-A927-154D6A371D6A}" v="8" dt="2023-08-15T16:08:39.810"/>
    <p1510:client id="{FAEBE03D-6191-A928-04D2-77E113301A05}" v="1" dt="2023-09-07T15:33:14.55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429" autoAdjust="0"/>
    <p:restoredTop sz="46546"/>
  </p:normalViewPr>
  <p:slideViewPr>
    <p:cSldViewPr>
      <p:cViewPr varScale="1">
        <p:scale>
          <a:sx n="111" d="100"/>
          <a:sy n="111" d="100"/>
        </p:scale>
        <p:origin x="798" y="9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presProps" Target="presProps.xml"/><Relationship Id="rId21" Type="http://schemas.openxmlformats.org/officeDocument/2006/relationships/slide" Target="slides/slide13.xml"/><Relationship Id="rId34" Type="http://schemas.openxmlformats.org/officeDocument/2006/relationships/slide" Target="slides/slide26.xml"/><Relationship Id="rId42" Type="http://schemas.openxmlformats.org/officeDocument/2006/relationships/tableStyles" Target="tableStyles.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slide" Target="slides/slide21.xml"/><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slide" Target="slides/slide23.xml"/><Relationship Id="rId44"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microsoft.com/office/2015/10/relationships/revisionInfo" Target="revisionInfo.xml"/><Relationship Id="rId8" Type="http://schemas.openxmlformats.org/officeDocument/2006/relationships/slideMaster" Target="slideMasters/slideMaster5.xml"/><Relationship Id="rId3" Type="http://schemas.openxmlformats.org/officeDocument/2006/relationships/customXml" Target="../customXml/item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290" name="Rectangle 1">
            <a:extLst>
              <a:ext uri="{FF2B5EF4-FFF2-40B4-BE49-F238E27FC236}">
                <a16:creationId xmlns:a16="http://schemas.microsoft.com/office/drawing/2014/main" id="{96AF1521-527F-9A4A-B206-9C642680D718}"/>
              </a:ext>
            </a:extLst>
          </p:cNvPr>
          <p:cNvSpPr>
            <a:spLocks noGrp="1" noRot="1" noChangeAspect="1"/>
          </p:cNvSpPr>
          <p:nvPr>
            <p:ph type="sldImg"/>
          </p:nvPr>
        </p:nvSpPr>
        <p:spPr bwMode="auto">
          <a:xfrm>
            <a:off x="1143000" y="685800"/>
            <a:ext cx="4572000" cy="34290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sp>
      <p:sp>
        <p:nvSpPr>
          <p:cNvPr id="2" name="Rectangle 2">
            <a:extLst>
              <a:ext uri="{FF2B5EF4-FFF2-40B4-BE49-F238E27FC236}">
                <a16:creationId xmlns:a16="http://schemas.microsoft.com/office/drawing/2014/main" id="{A5C551B8-6B7A-B445-8A47-DCE3FB8E68C8}"/>
              </a:ext>
            </a:extLst>
          </p:cNvPr>
          <p:cNvSpPr>
            <a:spLocks noGrp="1"/>
          </p:cNvSpPr>
          <p:nvPr>
            <p:ph type="body" sz="quarter" idx="1"/>
          </p:nvPr>
        </p:nvSpPr>
        <p:spPr bwMode="auto">
          <a:xfrm>
            <a:off x="914400" y="4343400"/>
            <a:ext cx="5029200" cy="4114800"/>
          </a:xfrm>
          <a:prstGeom prst="rect">
            <a:avLst/>
          </a:prstGeom>
          <a:noFill/>
          <a:ln>
            <a:noFill/>
          </a:ln>
          <a:effectLst/>
        </p:spPr>
        <p:txBody>
          <a:bodyPr vert="horz" wrap="square" lIns="91440" tIns="45720" rIns="91440" bIns="45720" numCol="1" anchor="t" anchorCtr="0" compatLnSpc="1">
            <a:prstTxWarp prst="textNoShape">
              <a:avLst/>
            </a:prstTxWarp>
          </a:bodyPr>
          <a:lstStyle/>
          <a:p>
            <a:pPr lvl="0"/>
            <a:r>
              <a:rPr lang="en-US" altLang="en-US" noProof="0">
                <a:sym typeface="Calibri" panose="020F0502020204030204" pitchFamily="34" charset="0"/>
              </a:rPr>
              <a:t>Click to edit Master text styles</a:t>
            </a:r>
          </a:p>
          <a:p>
            <a:pPr lvl="1"/>
            <a:r>
              <a:rPr lang="en-US" altLang="en-US" noProof="0">
                <a:sym typeface="Calibri" panose="020F0502020204030204" pitchFamily="34" charset="0"/>
              </a:rPr>
              <a:t>Second level</a:t>
            </a:r>
          </a:p>
          <a:p>
            <a:pPr lvl="2"/>
            <a:r>
              <a:rPr lang="en-US" altLang="en-US" noProof="0">
                <a:sym typeface="Calibri" panose="020F0502020204030204" pitchFamily="34" charset="0"/>
              </a:rPr>
              <a:t>Third level</a:t>
            </a:r>
          </a:p>
          <a:p>
            <a:pPr lvl="3"/>
            <a:r>
              <a:rPr lang="en-US" altLang="en-US" noProof="0">
                <a:sym typeface="Calibri" panose="020F0502020204030204" pitchFamily="34" charset="0"/>
              </a:rPr>
              <a:t>Fourth level</a:t>
            </a:r>
          </a:p>
          <a:p>
            <a:pPr lvl="4"/>
            <a:r>
              <a:rPr lang="en-US" altLang="en-US" noProof="0">
                <a:sym typeface="Calibri" panose="020F0502020204030204" pitchFamily="34" charset="0"/>
              </a:rPr>
              <a:t>Fifth level</a:t>
            </a:r>
          </a:p>
        </p:txBody>
      </p:sp>
    </p:spTree>
    <p:extLst>
      <p:ext uri="{BB962C8B-B14F-4D97-AF65-F5344CB8AC3E}">
        <p14:creationId xmlns:p14="http://schemas.microsoft.com/office/powerpoint/2010/main" val="3319685432"/>
      </p:ext>
    </p:extLst>
  </p:cSld>
  <p:clrMap bg1="lt1" tx1="dk1" bg2="lt2" tx2="dk2" accent1="accent1" accent2="accent2" accent3="accent3" accent4="accent4" accent5="accent5" accent6="accent6" hlink="hlink" folHlink="folHlink"/>
  <p:notesStyle>
    <a:lvl1pPr algn="l" rtl="0" eaLnBrk="0" fontAlgn="base" hangingPunct="0">
      <a:spcBef>
        <a:spcPct val="0"/>
      </a:spcBef>
      <a:spcAft>
        <a:spcPct val="0"/>
      </a:spcAft>
      <a:defRPr sz="1200" kern="12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1pPr>
    <a:lvl2pPr indent="228600" algn="l" rtl="0" eaLnBrk="0" fontAlgn="base" hangingPunct="0">
      <a:spcBef>
        <a:spcPct val="0"/>
      </a:spcBef>
      <a:spcAft>
        <a:spcPct val="0"/>
      </a:spcAft>
      <a:defRPr sz="1200" kern="12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2pPr>
    <a:lvl3pPr indent="457200" algn="l" rtl="0" eaLnBrk="0" fontAlgn="base" hangingPunct="0">
      <a:spcBef>
        <a:spcPct val="0"/>
      </a:spcBef>
      <a:spcAft>
        <a:spcPct val="0"/>
      </a:spcAft>
      <a:defRPr sz="1200" kern="12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3pPr>
    <a:lvl4pPr indent="685800" algn="l" rtl="0" eaLnBrk="0" fontAlgn="base" hangingPunct="0">
      <a:spcBef>
        <a:spcPct val="0"/>
      </a:spcBef>
      <a:spcAft>
        <a:spcPct val="0"/>
      </a:spcAft>
      <a:defRPr sz="1200" kern="12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4pPr>
    <a:lvl5pPr indent="914400" algn="l" rtl="0" eaLnBrk="0" fontAlgn="base" hangingPunct="0">
      <a:spcBef>
        <a:spcPct val="0"/>
      </a:spcBef>
      <a:spcAft>
        <a:spcPct val="0"/>
      </a:spcAft>
      <a:defRPr sz="1200" kern="1200">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3" Type="http://schemas.openxmlformats.org/officeDocument/2006/relationships/hyperlink" Target="https://www.littlewandlelettersandsounds.org.uk/resources/for-parents/"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3" Type="http://schemas.openxmlformats.org/officeDocument/2006/relationships/hyperlink" Target="https://www.littlewandlelettersandsounds.org.uk/resources/for-parents/" TargetMode="External"/><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Slide Image Placeholder 1">
            <a:extLst>
              <a:ext uri="{FF2B5EF4-FFF2-40B4-BE49-F238E27FC236}">
                <a16:creationId xmlns:a16="http://schemas.microsoft.com/office/drawing/2014/main" id="{0DF8A2E6-9C85-B947-9248-60269C7C293F}"/>
              </a:ext>
            </a:extLst>
          </p:cNvPr>
          <p:cNvSpPr>
            <a:spLocks noGrp="1" noRot="1" noChangeAspect="1" noTextEdit="1"/>
          </p:cNvSpPr>
          <p:nvPr>
            <p:ph type="sldImg"/>
          </p:nvPr>
        </p:nvSpPr>
        <p:spPr>
          <a:xfrm>
            <a:off x="381000" y="685800"/>
            <a:ext cx="6096000" cy="3429000"/>
          </a:xfrm>
        </p:spPr>
      </p:sp>
      <p:sp>
        <p:nvSpPr>
          <p:cNvPr id="14338" name="Notes Placeholder 2">
            <a:extLst>
              <a:ext uri="{FF2B5EF4-FFF2-40B4-BE49-F238E27FC236}">
                <a16:creationId xmlns:a16="http://schemas.microsoft.com/office/drawing/2014/main" id="{71E924FA-A663-404C-B461-BD34C4D994BC}"/>
              </a:ext>
            </a:extLst>
          </p:cNvPr>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dirty="0">
                <a:latin typeface="Calibri"/>
                <a:cs typeface="Calibri"/>
              </a:rPr>
              <a:t>For this presentation, you will need to </a:t>
            </a:r>
            <a:r>
              <a:rPr lang="en-US" altLang="en-US" b="1" dirty="0">
                <a:latin typeface="Calibri"/>
                <a:cs typeface="Calibri"/>
              </a:rPr>
              <a:t>download and print out the following resources and information for parents:</a:t>
            </a:r>
          </a:p>
          <a:p>
            <a:pPr marL="171450" indent="-171450">
              <a:buFont typeface="Arial" panose="020B0604020202020204" pitchFamily="34" charset="0"/>
              <a:buChar char="•"/>
            </a:pPr>
            <a:r>
              <a:rPr lang="en-US" altLang="en-US" dirty="0">
                <a:latin typeface="Calibri"/>
                <a:cs typeface="Calibri"/>
              </a:rPr>
              <a:t>the parent</a:t>
            </a:r>
            <a:r>
              <a:rPr lang="en-US" dirty="0">
                <a:latin typeface="Calibri"/>
                <a:ea typeface="Calibri"/>
                <a:cs typeface="Calibri"/>
              </a:rPr>
              <a:t> </a:t>
            </a:r>
            <a:r>
              <a:rPr lang="en-US" dirty="0">
                <a:latin typeface="Calibri" panose="020F0502020204030204" pitchFamily="34" charset="0"/>
                <a:ea typeface="Calibri"/>
                <a:cs typeface="Calibri" panose="020F0502020204030204" pitchFamily="34" charset="0"/>
              </a:rPr>
              <a:t>handout </a:t>
            </a:r>
            <a:r>
              <a:rPr lang="en-US" b="0" dirty="0">
                <a:latin typeface="Calibri" panose="020F0502020204030204" pitchFamily="34" charset="0"/>
                <a:ea typeface="Calibri"/>
                <a:cs typeface="Calibri" panose="020F0502020204030204" pitchFamily="34" charset="0"/>
              </a:rPr>
              <a:t>‘</a:t>
            </a:r>
            <a:r>
              <a:rPr lang="en-GB" b="0" dirty="0">
                <a:effectLst/>
                <a:latin typeface="Calibri" panose="020F0502020204030204" pitchFamily="34" charset="0"/>
                <a:cs typeface="Calibri" panose="020F0502020204030204" pitchFamily="34" charset="0"/>
              </a:rPr>
              <a:t>Your child’s reading journey – Year 1’</a:t>
            </a:r>
          </a:p>
          <a:p>
            <a:pPr marL="171450" indent="-171450">
              <a:buFont typeface="Arial"/>
              <a:buChar char="•"/>
            </a:pPr>
            <a:r>
              <a:rPr lang="en-US" dirty="0">
                <a:latin typeface="Calibri"/>
                <a:cs typeface="Calibri"/>
              </a:rPr>
              <a:t>‘Grow the code’ chart/mat</a:t>
            </a:r>
          </a:p>
          <a:p>
            <a:pPr marL="171450" marR="0" lvl="0" indent="-171450" algn="l" defTabSz="914400" rtl="0" eaLnBrk="0" fontAlgn="base" latinLnBrk="0" hangingPunct="0">
              <a:lnSpc>
                <a:spcPct val="100000"/>
              </a:lnSpc>
              <a:spcBef>
                <a:spcPct val="0"/>
              </a:spcBef>
              <a:spcAft>
                <a:spcPct val="0"/>
              </a:spcAft>
              <a:buClrTx/>
              <a:buSzTx/>
              <a:buFont typeface="Arial"/>
              <a:buChar char="•"/>
              <a:tabLst/>
              <a:defRPr/>
            </a:pPr>
            <a:r>
              <a:rPr lang="en-US" b="0" i="0" dirty="0">
                <a:latin typeface="Calibri"/>
                <a:cs typeface="Calibri"/>
              </a:rPr>
              <a:t>‘Phase 5 tricky words: Year 1 – Information for parents and carers</a:t>
            </a:r>
            <a:r>
              <a:rPr lang="en-US" dirty="0">
                <a:latin typeface="Calibri"/>
                <a:cs typeface="Calibri"/>
              </a:rPr>
              <a:t>'</a:t>
            </a:r>
            <a:r>
              <a:rPr lang="en-US" b="0" i="0" dirty="0">
                <a:latin typeface="Calibri"/>
                <a:cs typeface="Calibri"/>
              </a:rPr>
              <a:t> – or parents can access this in the ‘For parents’ area of the Little Wandle website.</a:t>
            </a:r>
            <a:endParaRPr lang="en-US" dirty="0">
              <a:latin typeface="Calibri"/>
              <a:cs typeface="Calibri"/>
            </a:endParaRPr>
          </a:p>
          <a:p>
            <a:pPr marL="0" indent="0">
              <a:buFont typeface="Arial"/>
              <a:buNone/>
            </a:pPr>
            <a:endParaRPr lang="en-US" dirty="0">
              <a:latin typeface="Calibri"/>
              <a:ea typeface="Calibri"/>
              <a:cs typeface="Calibri"/>
            </a:endParaRPr>
          </a:p>
          <a:p>
            <a:pPr marL="0" marR="0" lvl="0" indent="0" algn="l" defTabSz="914400" rtl="0" eaLnBrk="0" fontAlgn="base" latinLnBrk="0" hangingPunct="0">
              <a:lnSpc>
                <a:spcPct val="100000"/>
              </a:lnSpc>
              <a:spcBef>
                <a:spcPct val="0"/>
              </a:spcBef>
              <a:spcAft>
                <a:spcPct val="0"/>
              </a:spcAft>
              <a:buClrTx/>
              <a:buSzTx/>
              <a:buFont typeface="Arial"/>
              <a:buNone/>
              <a:tabLst/>
              <a:defRPr/>
            </a:pPr>
            <a:r>
              <a:rPr lang="en-US" i="0" dirty="0">
                <a:latin typeface="Calibri"/>
                <a:cs typeface="Calibri"/>
              </a:rPr>
              <a:t>You will need also need:</a:t>
            </a: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lang="en-US" i="0" dirty="0">
                <a:latin typeface="Calibri"/>
                <a:cs typeface="Calibri"/>
              </a:rPr>
              <a:t>a flipchart </a:t>
            </a: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lang="en-US" i="0" dirty="0">
                <a:latin typeface="Calibri"/>
                <a:cs typeface="Calibri"/>
              </a:rPr>
              <a:t>word cards to show how children spot digraphs in words; use two words with the same digraph, e.g. ‘head’ and ‘bread’  </a:t>
            </a:r>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lang="en-US" i="0" dirty="0">
                <a:latin typeface="Calibri"/>
                <a:cs typeface="Calibri"/>
              </a:rPr>
              <a:t>access to the Little Wandle and Collins websites</a:t>
            </a:r>
            <a:endParaRPr lang="en-US" i="0" dirty="0"/>
          </a:p>
          <a:p>
            <a:pPr marL="171450" marR="0" lvl="0" indent="-171450" algn="l" defTabSz="914400" rtl="0" eaLnBrk="0" fontAlgn="base" latinLnBrk="0" hangingPunct="0">
              <a:lnSpc>
                <a:spcPct val="100000"/>
              </a:lnSpc>
              <a:spcBef>
                <a:spcPct val="0"/>
              </a:spcBef>
              <a:spcAft>
                <a:spcPct val="0"/>
              </a:spcAft>
              <a:buClrTx/>
              <a:buSzTx/>
              <a:buFont typeface="Arial" panose="020B0604020202020204" pitchFamily="34" charset="0"/>
              <a:buChar char="•"/>
              <a:tabLst/>
              <a:defRPr/>
            </a:pPr>
            <a:r>
              <a:rPr lang="en-US" i="0" dirty="0">
                <a:latin typeface="Calibri"/>
                <a:cs typeface="Calibri"/>
              </a:rPr>
              <a:t>a copy of the Little Wandle Glossary (in Getting started/Teaching).</a:t>
            </a:r>
          </a:p>
          <a:p>
            <a:pPr marL="0" indent="0">
              <a:buFont typeface="Arial"/>
              <a:buNone/>
            </a:pPr>
            <a:endParaRPr lang="en-US" i="0" dirty="0">
              <a:latin typeface="Calibri"/>
              <a:cs typeface="Calibri"/>
            </a:endParaRPr>
          </a:p>
          <a:p>
            <a:pPr marL="171450" indent="-171450">
              <a:buFont typeface="Arial"/>
              <a:buChar char="•"/>
            </a:pPr>
            <a:endParaRPr lang="en-US" dirty="0"/>
          </a:p>
        </p:txBody>
      </p:sp>
    </p:spTree>
    <p:extLst>
      <p:ext uri="{BB962C8B-B14F-4D97-AF65-F5344CB8AC3E}">
        <p14:creationId xmlns:p14="http://schemas.microsoft.com/office/powerpoint/2010/main" val="14986183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indent="0">
              <a:buFont typeface="Arial,Sans-Serif"/>
              <a:buNone/>
            </a:pPr>
            <a:r>
              <a:rPr lang="en-GB" b="1" dirty="0">
                <a:latin typeface="Calibri"/>
                <a:cs typeface="Calibri"/>
              </a:rPr>
              <a:t>Slide purpose:</a:t>
            </a:r>
          </a:p>
          <a:p>
            <a:pPr marL="171450" indent="-171450">
              <a:buFont typeface="Arial" panose="020B0604020202020204" pitchFamily="34" charset="0"/>
              <a:buChar char="•"/>
            </a:pPr>
            <a:r>
              <a:rPr lang="en-GB" b="0" dirty="0"/>
              <a:t>To share </a:t>
            </a:r>
            <a:r>
              <a:rPr lang="en-GB" b="0" dirty="0">
                <a:latin typeface="Calibri"/>
                <a:cs typeface="Calibri"/>
              </a:rPr>
              <a:t>the link that research has established between loving reading and being successful academically</a:t>
            </a:r>
            <a:endParaRPr lang="en-US" b="0" dirty="0">
              <a:latin typeface="Calibri"/>
              <a:cs typeface="Calibri"/>
            </a:endParaRPr>
          </a:p>
          <a:p>
            <a:pPr marL="171450" indent="-171450">
              <a:buFont typeface="Arial,Sans-Serif"/>
              <a:buChar char="•"/>
            </a:pPr>
            <a:endParaRPr lang="en-GB" dirty="0"/>
          </a:p>
          <a:p>
            <a:pPr marL="0" indent="0">
              <a:buFont typeface="Arial,Sans-Serif"/>
              <a:buNone/>
            </a:pPr>
            <a:r>
              <a:rPr lang="en-GB" b="1" dirty="0">
                <a:latin typeface="Calibri"/>
                <a:cs typeface="Calibri"/>
              </a:rPr>
              <a:t>Suggested script:</a:t>
            </a:r>
            <a:endParaRPr lang="en-US" dirty="0">
              <a:latin typeface="Calibri"/>
              <a:cs typeface="Calibri"/>
            </a:endParaRPr>
          </a:p>
          <a:p>
            <a:pPr marL="171450" indent="-171450">
              <a:buFont typeface="Arial,Sans-Serif"/>
              <a:buChar char="•"/>
            </a:pPr>
            <a:r>
              <a:rPr lang="en-GB" i="1" dirty="0">
                <a:latin typeface="Calibri"/>
                <a:cs typeface="Calibri"/>
              </a:rPr>
              <a:t>Let's start our session with a quote from the Organisation for Economic Co-operation and Development ...</a:t>
            </a:r>
            <a:endParaRPr lang="en-GB" dirty="0">
              <a:latin typeface="Calibri"/>
              <a:cs typeface="Calibri"/>
            </a:endParaRPr>
          </a:p>
          <a:p>
            <a:pPr marL="171450" indent="-171450">
              <a:buFont typeface="Arial,Sans-Serif"/>
              <a:buChar char="•"/>
            </a:pPr>
            <a:r>
              <a:rPr lang="en-GB" i="0" dirty="0">
                <a:latin typeface="Calibri"/>
                <a:cs typeface="Calibri"/>
              </a:rPr>
              <a:t>Read the quote.</a:t>
            </a:r>
          </a:p>
          <a:p>
            <a:pPr marL="171450" indent="-171450">
              <a:buFont typeface="Arial,Sans-Serif"/>
              <a:buChar char="•"/>
            </a:pPr>
            <a:r>
              <a:rPr lang="en-GB" i="1" dirty="0">
                <a:latin typeface="Calibri"/>
                <a:cs typeface="Calibri"/>
              </a:rPr>
              <a:t>This quote reminds us of the importance not just of teaching children to read, but also of teaching them to love reading. </a:t>
            </a:r>
            <a:endParaRPr lang="en-GB" dirty="0">
              <a:latin typeface="Calibri"/>
              <a:cs typeface="Calibri"/>
            </a:endParaRPr>
          </a:p>
          <a:p>
            <a:pPr marL="171450" indent="-171450">
              <a:buFont typeface="Arial,Sans-Serif"/>
              <a:buChar char="•"/>
            </a:pPr>
            <a:r>
              <a:rPr lang="en-GB" i="1" dirty="0">
                <a:latin typeface="Calibri"/>
                <a:cs typeface="Calibri"/>
              </a:rPr>
              <a:t>Today, we're going to talk about phonics, but we always see phonics as the route into reading and a love of reading as the ultimate goal of phonics teaching.</a:t>
            </a:r>
            <a:endParaRPr lang="en-GB" dirty="0">
              <a:latin typeface="Calibri"/>
              <a:cs typeface="Calibri"/>
            </a:endParaRPr>
          </a:p>
          <a:p>
            <a:pPr marL="171450" indent="-171450">
              <a:buFont typeface="Arial,Sans-Serif"/>
              <a:buChar char="•"/>
            </a:pPr>
            <a:endParaRPr lang="en-GB" dirty="0"/>
          </a:p>
          <a:p>
            <a:endParaRPr lang="en-GB" dirty="0"/>
          </a:p>
          <a:p>
            <a:endParaRPr lang="en-GB" dirty="0"/>
          </a:p>
          <a:p>
            <a:endParaRPr lang="en-GB" dirty="0"/>
          </a:p>
        </p:txBody>
      </p:sp>
    </p:spTree>
    <p:extLst>
      <p:ext uri="{BB962C8B-B14F-4D97-AF65-F5344CB8AC3E}">
        <p14:creationId xmlns:p14="http://schemas.microsoft.com/office/powerpoint/2010/main" val="37621572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indent="0">
              <a:buFont typeface="Arial,Sans-Serif"/>
              <a:buNone/>
            </a:pPr>
            <a:r>
              <a:rPr lang="en-GB" b="1" dirty="0">
                <a:latin typeface="Calibri"/>
                <a:cs typeface="Calibri"/>
              </a:rPr>
              <a:t>Slide purpose:</a:t>
            </a:r>
          </a:p>
          <a:p>
            <a:pPr marL="171450" indent="-171450">
              <a:buFont typeface="Arial,Sans-Serif"/>
              <a:buChar char="•"/>
            </a:pPr>
            <a:r>
              <a:rPr lang="en-GB" b="0" dirty="0">
                <a:latin typeface="Calibri"/>
                <a:cs typeface="Calibri"/>
              </a:rPr>
              <a:t>To help parents see the value of reading by getting them to reflect on their own reading experiences</a:t>
            </a:r>
            <a:endParaRPr lang="en-US" b="0" dirty="0">
              <a:latin typeface="Calibri"/>
              <a:cs typeface="Calibri"/>
            </a:endParaRPr>
          </a:p>
          <a:p>
            <a:pPr marL="171450" indent="-171450">
              <a:buFont typeface="Arial,Sans-Serif"/>
              <a:buChar char="•"/>
            </a:pPr>
            <a:endParaRPr lang="en-GB" dirty="0"/>
          </a:p>
          <a:p>
            <a:pPr marL="0" indent="0">
              <a:buFont typeface="Arial,Sans-Serif"/>
              <a:buNone/>
            </a:pPr>
            <a:r>
              <a:rPr lang="en-GB" b="1" dirty="0">
                <a:latin typeface="Calibri"/>
                <a:cs typeface="Calibri"/>
              </a:rPr>
              <a:t>Suggested script:</a:t>
            </a:r>
            <a:endParaRPr lang="en-US" dirty="0">
              <a:latin typeface="Calibri"/>
              <a:cs typeface="Calibri"/>
            </a:endParaRPr>
          </a:p>
          <a:p>
            <a:pPr marL="171450" indent="-171450">
              <a:buFont typeface="Arial,Sans-Serif"/>
              <a:buChar char="•"/>
            </a:pPr>
            <a:r>
              <a:rPr lang="en-US" i="1" dirty="0">
                <a:latin typeface="Calibri"/>
                <a:cs typeface="Calibri"/>
              </a:rPr>
              <a:t>Just think about how many times you have already read things today. More than ever, we are surrounded by text and reading is a vital skill.</a:t>
            </a:r>
            <a:endParaRPr lang="en-US" dirty="0">
              <a:latin typeface="Calibri"/>
              <a:cs typeface="Calibri"/>
            </a:endParaRPr>
          </a:p>
          <a:p>
            <a:pPr marL="171450" indent="-171450">
              <a:buFont typeface="Arial,Sans-Serif"/>
              <a:buChar char="•"/>
            </a:pPr>
            <a:r>
              <a:rPr lang="en-US" i="1" dirty="0">
                <a:latin typeface="Calibri"/>
                <a:cs typeface="Calibri"/>
              </a:rPr>
              <a:t>We want all of our children </a:t>
            </a:r>
            <a:r>
              <a:rPr lang="en-US" i="1" baseline="0" dirty="0">
                <a:latin typeface="Calibri"/>
                <a:cs typeface="Calibri"/>
              </a:rPr>
              <a:t>to </a:t>
            </a:r>
            <a:r>
              <a:rPr lang="en-US" i="1" dirty="0">
                <a:latin typeface="Calibri"/>
                <a:cs typeface="Calibri"/>
              </a:rPr>
              <a:t>become confident readers who can navigate the world of reading around them</a:t>
            </a:r>
            <a:r>
              <a:rPr lang="en-US" i="1" baseline="0" dirty="0">
                <a:latin typeface="Calibri"/>
                <a:cs typeface="Calibri"/>
              </a:rPr>
              <a:t>.</a:t>
            </a:r>
            <a:endParaRPr lang="en-US" dirty="0">
              <a:latin typeface="Calibri"/>
              <a:cs typeface="Calibri"/>
            </a:endParaRPr>
          </a:p>
          <a:p>
            <a:endParaRPr lang="en-US" i="1" dirty="0"/>
          </a:p>
        </p:txBody>
      </p:sp>
    </p:spTree>
    <p:extLst>
      <p:ext uri="{BB962C8B-B14F-4D97-AF65-F5344CB8AC3E}">
        <p14:creationId xmlns:p14="http://schemas.microsoft.com/office/powerpoint/2010/main" val="419461724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5263935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indent="0">
              <a:buFont typeface="Arial,Sans-Serif"/>
              <a:buNone/>
            </a:pPr>
            <a:r>
              <a:rPr lang="en-GB" b="1" dirty="0">
                <a:latin typeface="Calibri"/>
                <a:cs typeface="Calibri"/>
              </a:rPr>
              <a:t>Slide purpose</a:t>
            </a:r>
            <a:r>
              <a:rPr lang="en-GB" b="1" dirty="0"/>
              <a:t>:</a:t>
            </a:r>
            <a:endParaRPr lang="en-GB" dirty="0"/>
          </a:p>
          <a:p>
            <a:pPr marL="171450" indent="-171450">
              <a:buFont typeface="Arial" panose="020B0604020202020204" pitchFamily="34" charset="0"/>
              <a:buChar char="•"/>
            </a:pPr>
            <a:r>
              <a:rPr lang="en-GB" dirty="0">
                <a:latin typeface="Calibri"/>
                <a:cs typeface="Calibri"/>
              </a:rPr>
              <a:t>To inform that all schools must teach phonics but explain your school's choice of SSP</a:t>
            </a:r>
            <a:endParaRPr lang="en-US" dirty="0">
              <a:latin typeface="Calibri"/>
              <a:cs typeface="Calibri"/>
            </a:endParaRPr>
          </a:p>
          <a:p>
            <a:pPr marL="171450" indent="-171450">
              <a:buFont typeface="Arial,Sans-Serif"/>
              <a:buChar char="•"/>
            </a:pPr>
            <a:endParaRPr lang="en-GB" dirty="0"/>
          </a:p>
          <a:p>
            <a:pPr marL="0" indent="0">
              <a:buFont typeface="Arial,Sans-Serif"/>
              <a:buNone/>
            </a:pPr>
            <a:r>
              <a:rPr lang="en-GB" b="1" dirty="0">
                <a:latin typeface="Calibri"/>
                <a:cs typeface="Calibri"/>
              </a:rPr>
              <a:t>Suggested script:</a:t>
            </a:r>
            <a:endParaRPr lang="en-US" dirty="0">
              <a:latin typeface="Calibri"/>
              <a:cs typeface="Calibri"/>
            </a:endParaRPr>
          </a:p>
          <a:p>
            <a:pPr marL="171450" indent="-171450">
              <a:buFont typeface="Arial,Sans-Serif"/>
              <a:buChar char="•"/>
            </a:pPr>
            <a:r>
              <a:rPr lang="en-US" i="1" dirty="0">
                <a:latin typeface="Calibri"/>
                <a:cs typeface="Calibri"/>
              </a:rPr>
              <a:t>As you now know, the National Curriculum specifies that all schools must teach children to read using phonics starting in Reception, carrying on into Year 1.</a:t>
            </a:r>
            <a:endParaRPr lang="en-US" dirty="0">
              <a:latin typeface="Calibri"/>
              <a:cs typeface="Calibri"/>
            </a:endParaRPr>
          </a:p>
          <a:p>
            <a:pPr marL="171450" indent="-171450">
              <a:buFont typeface="Arial,Sans-Serif"/>
              <a:buChar char="•"/>
            </a:pPr>
            <a:r>
              <a:rPr lang="en-US" i="0" dirty="0">
                <a:latin typeface="Calibri"/>
                <a:cs typeface="Calibri"/>
              </a:rPr>
              <a:t>Read the slide.</a:t>
            </a:r>
            <a:endParaRPr lang="en-GB" i="0" dirty="0">
              <a:latin typeface="Calibri"/>
              <a:cs typeface="Calibri"/>
            </a:endParaRPr>
          </a:p>
        </p:txBody>
      </p:sp>
    </p:spTree>
    <p:extLst>
      <p:ext uri="{BB962C8B-B14F-4D97-AF65-F5344CB8AC3E}">
        <p14:creationId xmlns:p14="http://schemas.microsoft.com/office/powerpoint/2010/main" val="232220666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indent="0">
              <a:buFont typeface="Arial,Sans-Serif"/>
              <a:buNone/>
            </a:pPr>
            <a:r>
              <a:rPr lang="en-GB" b="1" dirty="0">
                <a:latin typeface="Calibri"/>
                <a:cs typeface="Calibri"/>
              </a:rPr>
              <a:t>Slide purpose:</a:t>
            </a:r>
          </a:p>
          <a:p>
            <a:pPr marL="171450" indent="-171450">
              <a:buFont typeface="Arial" panose="020B0604020202020204" pitchFamily="34" charset="0"/>
              <a:buChar char="•"/>
            </a:pPr>
            <a:r>
              <a:rPr lang="en-GB" b="0" dirty="0"/>
              <a:t>To give a </a:t>
            </a:r>
            <a:r>
              <a:rPr lang="en-GB" b="0" dirty="0">
                <a:latin typeface="Calibri"/>
                <a:cs typeface="Calibri"/>
              </a:rPr>
              <a:t>a simple definition of phonics</a:t>
            </a:r>
            <a:endParaRPr lang="en-US" b="0" dirty="0">
              <a:latin typeface="Calibri"/>
              <a:cs typeface="Calibri"/>
            </a:endParaRPr>
          </a:p>
          <a:p>
            <a:pPr marL="171450" indent="-171450">
              <a:buFont typeface="Arial,Sans-Serif"/>
              <a:buChar char="•"/>
            </a:pPr>
            <a:endParaRPr lang="en-GB" dirty="0"/>
          </a:p>
          <a:p>
            <a:pPr marL="0" indent="0">
              <a:buFont typeface="Arial,Sans-Serif"/>
              <a:buNone/>
            </a:pPr>
            <a:r>
              <a:rPr lang="en-GB" b="1" dirty="0">
                <a:latin typeface="Calibri"/>
                <a:cs typeface="Calibri"/>
              </a:rPr>
              <a:t>Suggested script:</a:t>
            </a:r>
            <a:endParaRPr lang="en-US" dirty="0">
              <a:latin typeface="Calibri"/>
              <a:cs typeface="Calibri"/>
            </a:endParaRPr>
          </a:p>
          <a:p>
            <a:pPr marL="171450" indent="-171450">
              <a:buFont typeface="Arial,Sans-Serif"/>
              <a:buChar char="•"/>
            </a:pPr>
            <a:r>
              <a:rPr lang="en-US" i="1" dirty="0">
                <a:latin typeface="Calibri"/>
                <a:cs typeface="Calibri"/>
              </a:rPr>
              <a:t>As you will remember from last year ...</a:t>
            </a:r>
          </a:p>
          <a:p>
            <a:pPr marL="171450" indent="-171450">
              <a:buFont typeface="Arial,Sans-Serif"/>
              <a:buChar char="•"/>
            </a:pPr>
            <a:r>
              <a:rPr lang="en-US" i="0" dirty="0">
                <a:latin typeface="Calibri"/>
                <a:cs typeface="Calibri"/>
              </a:rPr>
              <a:t>Read the slide.</a:t>
            </a:r>
          </a:p>
          <a:p>
            <a:pPr marL="171450" indent="-171450">
              <a:buFont typeface="Arial,Sans-Serif"/>
              <a:buChar char="•"/>
            </a:pPr>
            <a:r>
              <a:rPr lang="en-US" i="1" dirty="0">
                <a:latin typeface="Calibri"/>
                <a:cs typeface="Calibri"/>
              </a:rPr>
              <a:t>It sounds complicated but it really isn’t! </a:t>
            </a:r>
            <a:endParaRPr lang="en-US" dirty="0">
              <a:latin typeface="Calibri"/>
              <a:cs typeface="Calibri"/>
            </a:endParaRPr>
          </a:p>
          <a:p>
            <a:pPr marL="171450" indent="-171450">
              <a:buFont typeface="Arial,Sans-Serif"/>
              <a:buChar char="•"/>
            </a:pPr>
            <a:r>
              <a:rPr lang="en-US" i="1" dirty="0">
                <a:latin typeface="Calibri"/>
                <a:cs typeface="Calibri"/>
              </a:rPr>
              <a:t>Let's review some of the important words that will help you understand phonics ...</a:t>
            </a:r>
            <a:endParaRPr lang="en-US" dirty="0">
              <a:latin typeface="Calibri"/>
              <a:cs typeface="Calibri"/>
            </a:endParaRPr>
          </a:p>
          <a:p>
            <a:r>
              <a:rPr lang="en-US" dirty="0"/>
              <a:t> </a:t>
            </a:r>
          </a:p>
        </p:txBody>
      </p:sp>
    </p:spTree>
    <p:extLst>
      <p:ext uri="{BB962C8B-B14F-4D97-AF65-F5344CB8AC3E}">
        <p14:creationId xmlns:p14="http://schemas.microsoft.com/office/powerpoint/2010/main" val="239579753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indent="0">
              <a:buFont typeface="Arial,Sans-Serif"/>
              <a:buNone/>
            </a:pPr>
            <a:r>
              <a:rPr lang="en-GB" b="1" dirty="0">
                <a:latin typeface="Calibri"/>
                <a:cs typeface="Calibri"/>
              </a:rPr>
              <a:t>Slide purpose:</a:t>
            </a:r>
          </a:p>
          <a:p>
            <a:pPr marL="171450" indent="-171450">
              <a:buFont typeface="Arial" panose="020B0604020202020204" pitchFamily="34" charset="0"/>
              <a:buChar char="•"/>
            </a:pPr>
            <a:r>
              <a:rPr lang="en-GB" b="0" dirty="0">
                <a:latin typeface="Calibri"/>
                <a:cs typeface="Calibri"/>
              </a:rPr>
              <a:t>To give s</a:t>
            </a:r>
            <a:r>
              <a:rPr lang="en-GB" dirty="0">
                <a:latin typeface="Calibri"/>
                <a:cs typeface="Calibri"/>
              </a:rPr>
              <a:t>imple definitions of key terminology</a:t>
            </a:r>
            <a:endParaRPr lang="en-GB" b="0" dirty="0">
              <a:latin typeface="Calibri"/>
              <a:cs typeface="Calibri"/>
            </a:endParaRPr>
          </a:p>
          <a:p>
            <a:pPr marL="171450" indent="-171450">
              <a:buFont typeface="Arial" panose="020B0604020202020204" pitchFamily="34" charset="0"/>
              <a:buChar char="•"/>
            </a:pPr>
            <a:endParaRPr lang="en-GB" b="0" dirty="0">
              <a:latin typeface="Calibri"/>
              <a:cs typeface="Calibri"/>
            </a:endParaRPr>
          </a:p>
          <a:p>
            <a:pPr marL="0" indent="0">
              <a:buFont typeface="Arial" panose="020B0604020202020204" pitchFamily="34" charset="0"/>
              <a:buNone/>
            </a:pPr>
            <a:r>
              <a:rPr lang="en-GB" b="1" dirty="0">
                <a:latin typeface="Calibri"/>
                <a:cs typeface="Calibri"/>
              </a:rPr>
              <a:t>Suggested script:</a:t>
            </a:r>
            <a:endParaRPr lang="en-US" b="0" dirty="0">
              <a:latin typeface="Calibri"/>
              <a:cs typeface="Calibri"/>
            </a:endParaRPr>
          </a:p>
          <a:p>
            <a:pPr marL="171450" indent="-171450">
              <a:buFont typeface="Arial,Sans-Serif"/>
              <a:buChar char="•"/>
            </a:pPr>
            <a:r>
              <a:rPr lang="en-US" i="0" dirty="0">
                <a:latin typeface="Calibri"/>
                <a:cs typeface="Calibri"/>
              </a:rPr>
              <a:t>Review what each word means – use the Glossary to help.</a:t>
            </a:r>
          </a:p>
          <a:p>
            <a:pPr marL="171450" indent="-171450">
              <a:buFont typeface="Arial,Sans-Serif"/>
              <a:buChar char="•"/>
            </a:pPr>
            <a:r>
              <a:rPr lang="en-US" i="1" dirty="0">
                <a:latin typeface="Calibri"/>
                <a:cs typeface="Calibri"/>
              </a:rPr>
              <a:t>Children</a:t>
            </a:r>
            <a:r>
              <a:rPr lang="en-US" i="1" baseline="0" dirty="0">
                <a:latin typeface="Calibri"/>
                <a:cs typeface="Calibri"/>
              </a:rPr>
              <a:t> will have already learned most of these terms. In </a:t>
            </a:r>
            <a:r>
              <a:rPr lang="en-US" i="1" dirty="0">
                <a:latin typeface="Calibri"/>
                <a:cs typeface="Calibri"/>
              </a:rPr>
              <a:t>Year 1</a:t>
            </a:r>
            <a:r>
              <a:rPr lang="en-US" i="1" baseline="0" dirty="0">
                <a:latin typeface="Calibri"/>
                <a:cs typeface="Calibri"/>
              </a:rPr>
              <a:t>, split digraphs are introduced.</a:t>
            </a:r>
            <a:r>
              <a:rPr lang="en-US" i="1" dirty="0">
                <a:latin typeface="Calibri"/>
                <a:cs typeface="Calibri"/>
              </a:rPr>
              <a:t> </a:t>
            </a:r>
            <a:endParaRPr lang="en-US" dirty="0"/>
          </a:p>
        </p:txBody>
      </p:sp>
    </p:spTree>
    <p:extLst>
      <p:ext uri="{BB962C8B-B14F-4D97-AF65-F5344CB8AC3E}">
        <p14:creationId xmlns:p14="http://schemas.microsoft.com/office/powerpoint/2010/main" val="98536186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indent="0">
              <a:buFont typeface="Arial" charset="0"/>
              <a:buNone/>
            </a:pPr>
            <a:r>
              <a:rPr lang="en-GB" b="1" dirty="0">
                <a:latin typeface="Calibri"/>
                <a:cs typeface="Calibri"/>
              </a:rPr>
              <a:t>Slide purpose:</a:t>
            </a:r>
            <a:endParaRPr lang="en-US" b="0" dirty="0">
              <a:latin typeface="Calibri" panose="020F0502020204030204" pitchFamily="34" charset="0"/>
              <a:cs typeface="Calibri" panose="020F0502020204030204" pitchFamily="34" charset="0"/>
            </a:endParaRPr>
          </a:p>
          <a:p>
            <a:pPr marL="171450" indent="-171450">
              <a:buFont typeface="Arial" charset="0"/>
              <a:buChar char="•"/>
            </a:pPr>
            <a:r>
              <a:rPr lang="en-US" dirty="0">
                <a:latin typeface="Calibri"/>
                <a:cs typeface="Calibri"/>
              </a:rPr>
              <a:t>To provide an overview of the progression children have followed from Reception, and into Year 1</a:t>
            </a:r>
          </a:p>
          <a:p>
            <a:endParaRPr lang="en-US" dirty="0">
              <a:latin typeface="Calibri"/>
              <a:cs typeface="Calibri"/>
            </a:endParaRPr>
          </a:p>
          <a:p>
            <a:pPr marL="0" indent="0">
              <a:buFont typeface="Arial"/>
              <a:buNone/>
            </a:pPr>
            <a:r>
              <a:rPr lang="en-US" b="1" dirty="0">
                <a:latin typeface="Calibri"/>
                <a:cs typeface="Calibri"/>
              </a:rPr>
              <a:t>Suggested script:</a:t>
            </a:r>
            <a:endParaRPr lang="en-US" b="1" dirty="0">
              <a:cs typeface="Calibri"/>
            </a:endParaRPr>
          </a:p>
          <a:p>
            <a:pPr marL="171450" indent="-171450">
              <a:buFont typeface="Arial"/>
              <a:buChar char="•"/>
            </a:pPr>
            <a:r>
              <a:rPr lang="en-US" i="1" dirty="0">
                <a:latin typeface="Calibri"/>
                <a:cs typeface="Calibri"/>
              </a:rPr>
              <a:t>Your</a:t>
            </a:r>
            <a:r>
              <a:rPr lang="en-US" i="1" baseline="0" dirty="0">
                <a:latin typeface="Calibri"/>
                <a:cs typeface="Calibri"/>
              </a:rPr>
              <a:t> child has </a:t>
            </a:r>
            <a:r>
              <a:rPr lang="en-US" i="1" dirty="0">
                <a:latin typeface="Calibri"/>
                <a:cs typeface="Calibri"/>
              </a:rPr>
              <a:t>learned </a:t>
            </a:r>
            <a:r>
              <a:rPr lang="en-US" i="1" baseline="0" dirty="0">
                <a:latin typeface="Calibri"/>
                <a:cs typeface="Calibri"/>
              </a:rPr>
              <a:t>Phases 2, 3 and 4 in Reception</a:t>
            </a:r>
            <a:r>
              <a:rPr lang="en-US" i="1" dirty="0">
                <a:latin typeface="Calibri"/>
                <a:cs typeface="Calibri"/>
              </a:rPr>
              <a:t> (seen on the left). </a:t>
            </a:r>
            <a:endParaRPr lang="en-US" dirty="0"/>
          </a:p>
          <a:p>
            <a:pPr marL="171450" indent="-171450">
              <a:buFont typeface="Arial"/>
              <a:buChar char="•"/>
            </a:pPr>
            <a:r>
              <a:rPr lang="en-US" i="1" baseline="0" dirty="0">
                <a:latin typeface="Calibri"/>
                <a:cs typeface="Calibri"/>
              </a:rPr>
              <a:t>Now they are in Year 1, they will have a brief review of Phases 3 and 4 and all of the Reception tricky words. </a:t>
            </a:r>
          </a:p>
          <a:p>
            <a:pPr marL="171450" indent="-171450">
              <a:buFont typeface="Arial"/>
              <a:buChar char="•"/>
            </a:pPr>
            <a:r>
              <a:rPr lang="en-US" i="1" baseline="0" dirty="0">
                <a:latin typeface="Calibri"/>
                <a:cs typeface="Calibri"/>
              </a:rPr>
              <a:t>By week 4 of the first half term, they will begin phase 5.</a:t>
            </a:r>
            <a:r>
              <a:rPr lang="en-US" i="1" dirty="0">
                <a:latin typeface="Calibri"/>
                <a:cs typeface="Calibri"/>
              </a:rPr>
              <a:t> </a:t>
            </a:r>
          </a:p>
          <a:p>
            <a:pPr marL="171450" indent="-171450">
              <a:buFont typeface="Arial"/>
              <a:buChar char="•"/>
            </a:pPr>
            <a:r>
              <a:rPr lang="en-US" i="1" dirty="0">
                <a:latin typeface="Calibri"/>
                <a:cs typeface="Calibri"/>
              </a:rPr>
              <a:t>Phase 5 covers the last remaining graphemes of the Little Wandle progression and alternative pronunciations and spellings of graphemes learned.</a:t>
            </a:r>
            <a:endParaRPr lang="en-US" i="1" dirty="0"/>
          </a:p>
        </p:txBody>
      </p:sp>
    </p:spTree>
    <p:extLst>
      <p:ext uri="{BB962C8B-B14F-4D97-AF65-F5344CB8AC3E}">
        <p14:creationId xmlns:p14="http://schemas.microsoft.com/office/powerpoint/2010/main" val="19645393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indent="0">
              <a:buFont typeface="Arial" charset="0"/>
              <a:buNone/>
            </a:pPr>
            <a:r>
              <a:rPr lang="en-GB" b="1" dirty="0">
                <a:latin typeface="Calibri"/>
                <a:cs typeface="Calibri"/>
              </a:rPr>
              <a:t>Slide purpose:</a:t>
            </a:r>
            <a:endParaRPr lang="en-US" b="0" dirty="0">
              <a:latin typeface="Calibri"/>
              <a:cs typeface="Calibri"/>
            </a:endParaRPr>
          </a:p>
          <a:p>
            <a:pPr marL="171450" indent="-171450">
              <a:buFont typeface="Arial" charset="0"/>
              <a:buChar char="•"/>
            </a:pPr>
            <a:r>
              <a:rPr lang="en-US" dirty="0">
                <a:latin typeface="Calibri"/>
                <a:cs typeface="Calibri"/>
              </a:rPr>
              <a:t>To introduce the Phase 5 GPCs and how to say them</a:t>
            </a:r>
          </a:p>
          <a:p>
            <a:pPr marL="171450" indent="-171450">
              <a:buFont typeface="Arial,Sans-Serif"/>
              <a:buChar char="•"/>
            </a:pPr>
            <a:endParaRPr lang="en-US" b="0" dirty="0">
              <a:latin typeface="Calibri"/>
              <a:cs typeface="Calibri"/>
            </a:endParaRPr>
          </a:p>
          <a:p>
            <a:pPr marL="0" indent="0">
              <a:buFont typeface="Arial,Sans-Serif"/>
              <a:buNone/>
            </a:pPr>
            <a:r>
              <a:rPr lang="en-US" b="1" dirty="0">
                <a:latin typeface="Calibri"/>
                <a:cs typeface="Calibri"/>
              </a:rPr>
              <a:t>Suggested script:</a:t>
            </a:r>
            <a:endParaRPr lang="en-US" dirty="0">
              <a:latin typeface="Calibri"/>
              <a:cs typeface="Calibri"/>
            </a:endParaRPr>
          </a:p>
          <a:p>
            <a:pPr marL="171450" indent="-171450">
              <a:buFont typeface="Arial,Sans-Serif"/>
              <a:buChar char="•"/>
            </a:pPr>
            <a:r>
              <a:rPr lang="en-US" i="1" dirty="0">
                <a:latin typeface="Calibri"/>
                <a:cs typeface="Calibri"/>
              </a:rPr>
              <a:t>Let's have a look at the Phase 5 sounds. </a:t>
            </a:r>
          </a:p>
          <a:p>
            <a:pPr marL="171450" indent="-171450">
              <a:buFont typeface="Arial,Sans-Serif"/>
              <a:buChar char="•"/>
            </a:pPr>
            <a:r>
              <a:rPr lang="en-US" dirty="0">
                <a:latin typeface="Calibri"/>
                <a:cs typeface="Calibri"/>
              </a:rPr>
              <a:t>Hand out the Phase 5 handout and the ‘Grow the code’ mat.</a:t>
            </a:r>
            <a:endParaRPr lang="en-US" dirty="0">
              <a:latin typeface="Calibri" panose="020F0502020204030204" pitchFamily="34" charset="0"/>
              <a:cs typeface="Calibri" panose="020F0502020204030204" pitchFamily="34" charset="0"/>
            </a:endParaRPr>
          </a:p>
          <a:p>
            <a:pPr marL="171450" indent="-171450">
              <a:buFont typeface="Arial,Sans-Serif"/>
              <a:buChar char="•"/>
            </a:pPr>
            <a:r>
              <a:rPr lang="en-US" dirty="0">
                <a:latin typeface="Calibri"/>
                <a:cs typeface="Calibri"/>
              </a:rPr>
              <a:t>Play the video and pause it so the parents can say the sounds if you wish.</a:t>
            </a:r>
          </a:p>
          <a:p>
            <a:pPr marL="171450" indent="-171450">
              <a:buFont typeface="Arial,Sans-Serif"/>
              <a:buChar char="•"/>
            </a:pPr>
            <a:r>
              <a:rPr lang="en-US" dirty="0">
                <a:latin typeface="Calibri"/>
                <a:cs typeface="Calibri"/>
              </a:rPr>
              <a:t>Or display the ‘Grow the code’ chart and teach the parents the sounds.</a:t>
            </a:r>
          </a:p>
          <a:p>
            <a:pPr marL="171450" indent="-171450">
              <a:buFont typeface="Arial,Sans-Serif"/>
              <a:buChar char="•"/>
            </a:pPr>
            <a:r>
              <a:rPr lang="en-US" i="1" dirty="0">
                <a:latin typeface="Calibri"/>
                <a:cs typeface="Calibri"/>
              </a:rPr>
              <a:t>Have a look at your handout and watch this video/look at the ‘Grow the code’ chart on the screen.</a:t>
            </a:r>
            <a:endParaRPr lang="en-US" i="1" dirty="0">
              <a:cs typeface="Calibri"/>
            </a:endParaRPr>
          </a:p>
          <a:p>
            <a:pPr marL="171450" indent="-171450">
              <a:buFont typeface="Arial,Sans-Serif"/>
              <a:buChar char="•"/>
            </a:pPr>
            <a:r>
              <a:rPr lang="en-US" i="1" dirty="0">
                <a:latin typeface="Calibri"/>
                <a:cs typeface="Calibri"/>
              </a:rPr>
              <a:t>Now, let's have a practice!</a:t>
            </a:r>
            <a:endParaRPr lang="en-US" i="1" dirty="0">
              <a:cs typeface="Calibri"/>
            </a:endParaRPr>
          </a:p>
          <a:p>
            <a:endParaRPr lang="en-US" dirty="0">
              <a:cs typeface="Calibri"/>
            </a:endParaRPr>
          </a:p>
        </p:txBody>
      </p:sp>
    </p:spTree>
    <p:extLst>
      <p:ext uri="{BB962C8B-B14F-4D97-AF65-F5344CB8AC3E}">
        <p14:creationId xmlns:p14="http://schemas.microsoft.com/office/powerpoint/2010/main" val="129205933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GB" b="1" dirty="0">
                <a:latin typeface="Calibri"/>
                <a:cs typeface="Calibri"/>
              </a:rPr>
              <a:t>Slide purpose:</a:t>
            </a:r>
            <a:endParaRPr lang="en-US" dirty="0">
              <a:latin typeface="Calibri"/>
              <a:cs typeface="Calibri"/>
            </a:endParaRPr>
          </a:p>
          <a:p>
            <a:pPr marL="171450" marR="0" indent="-171450" algn="l" defTabSz="914400" rtl="0" eaLnBrk="0" fontAlgn="base" latinLnBrk="0" hangingPunct="0">
              <a:lnSpc>
                <a:spcPct val="100000"/>
              </a:lnSpc>
              <a:spcBef>
                <a:spcPct val="0"/>
              </a:spcBef>
              <a:spcAft>
                <a:spcPct val="0"/>
              </a:spcAft>
              <a:buClrTx/>
              <a:buSzTx/>
              <a:buFont typeface="Arial"/>
              <a:buChar char="•"/>
              <a:tabLst/>
              <a:defRPr/>
            </a:pPr>
            <a:r>
              <a:rPr lang="en-GB" dirty="0">
                <a:latin typeface="Calibri"/>
                <a:cs typeface="Calibri"/>
              </a:rPr>
              <a:t>To provide an overview of Phase 5</a:t>
            </a:r>
            <a:r>
              <a:rPr lang="en-GB" baseline="0" dirty="0">
                <a:latin typeface="Calibri"/>
                <a:cs typeface="Calibri"/>
              </a:rPr>
              <a:t> </a:t>
            </a:r>
            <a:r>
              <a:rPr lang="en-GB" dirty="0">
                <a:latin typeface="Calibri"/>
                <a:cs typeface="Calibri"/>
              </a:rPr>
              <a:t>'Grow the code’</a:t>
            </a:r>
            <a:endParaRPr lang="en-GB" dirty="0">
              <a:cs typeface="Calibri"/>
            </a:endParaRPr>
          </a:p>
          <a:p>
            <a:endParaRPr lang="en-GB" dirty="0">
              <a:latin typeface="Calibri"/>
              <a:cs typeface="Calibri"/>
            </a:endParaRPr>
          </a:p>
          <a:p>
            <a:pPr marL="0" indent="0">
              <a:buFont typeface="Arial,Sans-Serif"/>
              <a:buNone/>
            </a:pPr>
            <a:r>
              <a:rPr lang="en-US" b="1" dirty="0">
                <a:latin typeface="Calibri"/>
                <a:cs typeface="Calibri"/>
              </a:rPr>
              <a:t>Suggested script:</a:t>
            </a:r>
            <a:endParaRPr lang="en-US" dirty="0">
              <a:latin typeface="Calibri"/>
              <a:cs typeface="Calibri"/>
            </a:endParaRPr>
          </a:p>
          <a:p>
            <a:pPr marL="171450" marR="0" indent="-171450" algn="l" defTabSz="914400" rtl="0" eaLnBrk="0" fontAlgn="base" latinLnBrk="0" hangingPunct="0">
              <a:lnSpc>
                <a:spcPct val="100000"/>
              </a:lnSpc>
              <a:spcBef>
                <a:spcPct val="0"/>
              </a:spcBef>
              <a:spcAft>
                <a:spcPct val="0"/>
              </a:spcAft>
              <a:buClrTx/>
              <a:buSzTx/>
              <a:buFont typeface="Arial"/>
              <a:buChar char="•"/>
              <a:tabLst/>
              <a:defRPr/>
            </a:pPr>
            <a:r>
              <a:rPr lang="en-GB" i="1" dirty="0">
                <a:latin typeface="Calibri"/>
                <a:cs typeface="Calibri"/>
              </a:rPr>
              <a:t>The </a:t>
            </a:r>
            <a:r>
              <a:rPr lang="en-US" i="1" baseline="0" dirty="0">
                <a:latin typeface="Calibri"/>
                <a:cs typeface="Calibri"/>
              </a:rPr>
              <a:t>children learn the last set of graphemes, including ones with alternative pronunciations.</a:t>
            </a:r>
            <a:r>
              <a:rPr lang="en-US" i="1" dirty="0">
                <a:latin typeface="Calibri"/>
                <a:cs typeface="Calibri"/>
              </a:rPr>
              <a:t> </a:t>
            </a:r>
            <a:endParaRPr lang="en-US" dirty="0"/>
          </a:p>
          <a:p>
            <a:pPr marL="171450" indent="-171450">
              <a:buFont typeface="Arial"/>
              <a:buChar char="•"/>
            </a:pPr>
            <a:r>
              <a:rPr lang="en-US" i="0" dirty="0">
                <a:latin typeface="Calibri"/>
                <a:cs typeface="Calibri"/>
              </a:rPr>
              <a:t>Play the video which explains how we teach Phase 5. (The first 20 seconds are a repeat of the ‘How to say the sounds’ video but then goes on to explain what the alternative graphemes are for the sound /ai/.)</a:t>
            </a:r>
            <a:endParaRPr lang="en-US" i="0" dirty="0">
              <a:cs typeface="Calibri"/>
            </a:endParaRPr>
          </a:p>
          <a:p>
            <a:pPr marL="171450" marR="0" indent="-171450" algn="l" defTabSz="914400" rtl="0" eaLnBrk="0" fontAlgn="base" latinLnBrk="0" hangingPunct="0">
              <a:lnSpc>
                <a:spcPct val="100000"/>
              </a:lnSpc>
              <a:spcBef>
                <a:spcPct val="0"/>
              </a:spcBef>
              <a:spcAft>
                <a:spcPct val="0"/>
              </a:spcAft>
              <a:buClrTx/>
              <a:buSzTx/>
              <a:buFont typeface="Arial"/>
              <a:buChar char="•"/>
              <a:tabLst/>
              <a:defRPr/>
            </a:pPr>
            <a:r>
              <a:rPr lang="en-US" i="1" baseline="0" dirty="0">
                <a:latin typeface="Calibri"/>
                <a:cs typeface="Calibri"/>
              </a:rPr>
              <a:t>They will also learn to ‘Grow the code’ where children will explore different ways of spelling the same phoneme and reading the same grapheme. This means </a:t>
            </a:r>
            <a:r>
              <a:rPr lang="en-GB" i="1" dirty="0">
                <a:latin typeface="Calibri"/>
                <a:cs typeface="Calibri"/>
              </a:rPr>
              <a:t>that they are able to read increasingly challenging words and books.</a:t>
            </a:r>
            <a:endParaRPr lang="en-US" dirty="0"/>
          </a:p>
          <a:p>
            <a:pPr marL="171450" indent="-171450">
              <a:buFont typeface="Arial"/>
              <a:buChar char="•"/>
            </a:pPr>
            <a:r>
              <a:rPr lang="en-US" i="1" baseline="0" dirty="0"/>
              <a:t>Children learn strategies so that they can distinguish between the same grapheme, different phoneme and the same phoneme but different grapheme. ‘Growing the code’ will support children as they get older with accurate spelling.</a:t>
            </a:r>
            <a:endParaRPr lang="en-US" i="1" dirty="0"/>
          </a:p>
        </p:txBody>
      </p:sp>
    </p:spTree>
    <p:extLst>
      <p:ext uri="{BB962C8B-B14F-4D97-AF65-F5344CB8AC3E}">
        <p14:creationId xmlns:p14="http://schemas.microsoft.com/office/powerpoint/2010/main" val="298505628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indent="0">
              <a:buFont typeface="Arial" charset="0"/>
              <a:buNone/>
              <a:defRPr/>
            </a:pPr>
            <a:r>
              <a:rPr lang="en-GB" b="1" dirty="0">
                <a:latin typeface="Calibri"/>
                <a:cs typeface="Calibri"/>
              </a:rPr>
              <a:t>Slide purpose:</a:t>
            </a:r>
            <a:endParaRPr lang="en-US" b="0" dirty="0">
              <a:latin typeface="Calibri"/>
              <a:cs typeface="Calibri"/>
            </a:endParaRPr>
          </a:p>
          <a:p>
            <a:pPr marL="171450" indent="-171450">
              <a:buFont typeface="Arial" charset="0"/>
              <a:buChar char="•"/>
              <a:defRPr/>
            </a:pPr>
            <a:r>
              <a:rPr lang="en-GB" dirty="0">
                <a:latin typeface="Calibri"/>
                <a:cs typeface="Calibri"/>
              </a:rPr>
              <a:t>To introduce</a:t>
            </a:r>
            <a:r>
              <a:rPr lang="en-GB" baseline="0" dirty="0">
                <a:latin typeface="Calibri"/>
                <a:cs typeface="Calibri"/>
              </a:rPr>
              <a:t> the </a:t>
            </a:r>
            <a:r>
              <a:rPr lang="en-GB" dirty="0">
                <a:latin typeface="Calibri"/>
                <a:cs typeface="Calibri"/>
              </a:rPr>
              <a:t>strategies that children need to become fluent readers</a:t>
            </a:r>
            <a:endParaRPr lang="en-GB" b="1" dirty="0">
              <a:latin typeface="Calibri"/>
              <a:cs typeface="Calibri"/>
            </a:endParaRPr>
          </a:p>
          <a:p>
            <a:pPr>
              <a:defRPr/>
            </a:pPr>
            <a:endParaRPr lang="en-US" i="1" dirty="0">
              <a:latin typeface="Calibri"/>
              <a:cs typeface="Calibri"/>
            </a:endParaRPr>
          </a:p>
          <a:p>
            <a:pPr marL="0" indent="0">
              <a:buFont typeface="Arial" charset="0"/>
              <a:buNone/>
              <a:defRPr/>
            </a:pPr>
            <a:r>
              <a:rPr lang="en-US" b="1" dirty="0">
                <a:latin typeface="Calibri"/>
                <a:cs typeface="Calibri"/>
              </a:rPr>
              <a:t>Suggested script:</a:t>
            </a:r>
          </a:p>
          <a:p>
            <a:pPr marL="171450" indent="-171450">
              <a:buFont typeface="Arial"/>
              <a:buChar char="•"/>
              <a:defRPr/>
            </a:pPr>
            <a:r>
              <a:rPr lang="en-US" i="1" dirty="0">
                <a:latin typeface="Calibri"/>
                <a:cs typeface="Calibri"/>
              </a:rPr>
              <a:t>Most children will now be</a:t>
            </a:r>
            <a:r>
              <a:rPr lang="en-US" i="1" baseline="0" dirty="0">
                <a:latin typeface="Calibri"/>
                <a:cs typeface="Calibri"/>
              </a:rPr>
              <a:t> confident using the strategy ‘blend in your head’ to build their fluency. </a:t>
            </a:r>
            <a:endParaRPr lang="en-US" dirty="0">
              <a:cs typeface="Calibri"/>
            </a:endParaRPr>
          </a:p>
          <a:p>
            <a:pPr marL="171450" indent="-171450">
              <a:buFont typeface="Arial"/>
              <a:buChar char="•"/>
              <a:defRPr/>
            </a:pPr>
            <a:r>
              <a:rPr lang="en-US" i="1" baseline="0" dirty="0">
                <a:latin typeface="Calibri"/>
                <a:cs typeface="Calibri"/>
              </a:rPr>
              <a:t>Blending in your head means children say the sounds quietly in their heads and then read the whole word out loud. </a:t>
            </a:r>
          </a:p>
          <a:p>
            <a:pPr marL="171450" indent="-171450">
              <a:buFont typeface="Arial"/>
              <a:buChar char="•"/>
              <a:defRPr/>
            </a:pPr>
            <a:r>
              <a:rPr lang="en-US" i="1" baseline="0" dirty="0">
                <a:latin typeface="Calibri"/>
                <a:cs typeface="Calibri"/>
              </a:rPr>
              <a:t>If your child is struggling with a word, encourage them to blend in their head.</a:t>
            </a:r>
          </a:p>
          <a:p>
            <a:pPr marL="171450" indent="-171450">
              <a:buFont typeface="Arial"/>
              <a:buChar char="•"/>
              <a:defRPr/>
            </a:pPr>
            <a:r>
              <a:rPr lang="en-US" i="1" baseline="0" dirty="0">
                <a:latin typeface="Calibri"/>
                <a:cs typeface="Calibri"/>
              </a:rPr>
              <a:t>Children are also taught to spot digraphs in words before reading the word as a whole. This also helps their developing fluency.</a:t>
            </a:r>
          </a:p>
          <a:p>
            <a:pPr marL="171450" indent="-171450">
              <a:buFont typeface="Arial"/>
              <a:buChar char="•"/>
              <a:defRPr/>
            </a:pPr>
            <a:r>
              <a:rPr lang="en-US" i="0" baseline="0" dirty="0">
                <a:latin typeface="Calibri"/>
                <a:cs typeface="Calibri"/>
              </a:rPr>
              <a:t>Show parents how to spot digraphs in words. Show a word such as ‘head’. Point to ‘</a:t>
            </a:r>
            <a:r>
              <a:rPr lang="en-US" i="0" baseline="0" dirty="0" err="1">
                <a:latin typeface="Calibri"/>
                <a:cs typeface="Calibri"/>
              </a:rPr>
              <a:t>ea</a:t>
            </a:r>
            <a:r>
              <a:rPr lang="en-US" i="0" baseline="0" dirty="0">
                <a:latin typeface="Calibri"/>
                <a:cs typeface="Calibri"/>
              </a:rPr>
              <a:t>’ and say: </a:t>
            </a:r>
            <a:r>
              <a:rPr lang="en-US" i="1" baseline="0" dirty="0">
                <a:latin typeface="Calibri"/>
                <a:cs typeface="Calibri"/>
              </a:rPr>
              <a:t>This is a digraph.</a:t>
            </a:r>
            <a:r>
              <a:rPr lang="en-US" i="0" baseline="0" dirty="0">
                <a:latin typeface="Calibri"/>
                <a:cs typeface="Calibri"/>
              </a:rPr>
              <a:t> Model reading the word: h-</a:t>
            </a:r>
            <a:r>
              <a:rPr lang="en-US" i="0" baseline="0" dirty="0" err="1">
                <a:latin typeface="Calibri"/>
                <a:cs typeface="Calibri"/>
              </a:rPr>
              <a:t>ea</a:t>
            </a:r>
            <a:r>
              <a:rPr lang="en-US" i="0" baseline="0" dirty="0">
                <a:latin typeface="Calibri"/>
                <a:cs typeface="Calibri"/>
              </a:rPr>
              <a:t>-d head. Show another word e.g. ‘bread’. Ask parents to spot the digraph and read the word: b-r-</a:t>
            </a:r>
            <a:r>
              <a:rPr lang="en-US" i="0" baseline="0" dirty="0" err="1">
                <a:latin typeface="Calibri"/>
                <a:cs typeface="Calibri"/>
              </a:rPr>
              <a:t>ea</a:t>
            </a:r>
            <a:r>
              <a:rPr lang="en-US" i="0" baseline="0" dirty="0">
                <a:latin typeface="Calibri"/>
                <a:cs typeface="Calibri"/>
              </a:rPr>
              <a:t>-d bread. </a:t>
            </a:r>
          </a:p>
          <a:p>
            <a:pPr marL="171450" indent="-171450">
              <a:buFont typeface="Arial"/>
              <a:buChar char="•"/>
              <a:defRPr/>
            </a:pPr>
            <a:r>
              <a:rPr lang="en-US" i="1" baseline="0" dirty="0">
                <a:latin typeface="Calibri"/>
                <a:cs typeface="Calibri"/>
              </a:rPr>
              <a:t>Eventually, reading becomes automatic and children will be able to read words that they know fluently.</a:t>
            </a:r>
            <a:endParaRPr lang="en-US" i="1" dirty="0"/>
          </a:p>
          <a:p>
            <a:pPr marL="171450" indent="-171450">
              <a:buFont typeface="Arial"/>
              <a:buChar char="•"/>
              <a:defRPr/>
            </a:pPr>
            <a:r>
              <a:rPr lang="en-US" i="1" baseline="0" dirty="0">
                <a:latin typeface="Calibri"/>
                <a:cs typeface="Calibri"/>
              </a:rPr>
              <a:t>Fluency is the ultimate goal of phonics teaching and fluent reading is explicitly taught. </a:t>
            </a:r>
          </a:p>
          <a:p>
            <a:pPr marL="171450" indent="-171450">
              <a:buFont typeface="Arial"/>
              <a:buChar char="•"/>
              <a:defRPr/>
            </a:pPr>
            <a:endParaRPr lang="en-US" i="0" dirty="0"/>
          </a:p>
          <a:p>
            <a:endParaRPr lang="en-US" i="1" baseline="0" dirty="0"/>
          </a:p>
          <a:p>
            <a:endParaRPr lang="en-GB" i="1" dirty="0"/>
          </a:p>
        </p:txBody>
      </p:sp>
    </p:spTree>
    <p:extLst>
      <p:ext uri="{BB962C8B-B14F-4D97-AF65-F5344CB8AC3E}">
        <p14:creationId xmlns:p14="http://schemas.microsoft.com/office/powerpoint/2010/main" val="174299277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indent="0">
              <a:buFont typeface="Arial" charset="0"/>
              <a:buNone/>
            </a:pPr>
            <a:r>
              <a:rPr lang="en-GB" b="1" dirty="0">
                <a:latin typeface="Calibri"/>
                <a:cs typeface="Calibri"/>
              </a:rPr>
              <a:t>Slide purpose</a:t>
            </a:r>
            <a:r>
              <a:rPr lang="en-GB" b="1" dirty="0"/>
              <a:t>:</a:t>
            </a:r>
            <a:endParaRPr lang="en-US" b="0" dirty="0"/>
          </a:p>
          <a:p>
            <a:pPr marL="171450" indent="-171450">
              <a:buFont typeface="Arial" charset="0"/>
              <a:buChar char="•"/>
            </a:pPr>
            <a:r>
              <a:rPr lang="en-GB" dirty="0">
                <a:latin typeface="Calibri"/>
                <a:cs typeface="Calibri"/>
              </a:rPr>
              <a:t>To introduce tricky words</a:t>
            </a:r>
            <a:endParaRPr lang="en-GB" dirty="0"/>
          </a:p>
          <a:p>
            <a:endParaRPr lang="en-US" dirty="0"/>
          </a:p>
          <a:p>
            <a:pPr marL="0" indent="0">
              <a:buFont typeface="Arial" charset="0"/>
              <a:buNone/>
            </a:pPr>
            <a:r>
              <a:rPr lang="en-US" b="1" dirty="0">
                <a:latin typeface="Calibri"/>
                <a:cs typeface="Calibri"/>
              </a:rPr>
              <a:t>Suggested script:</a:t>
            </a:r>
            <a:endParaRPr lang="en-US" dirty="0">
              <a:latin typeface="Calibri"/>
              <a:cs typeface="Calibri"/>
            </a:endParaRPr>
          </a:p>
          <a:p>
            <a:pPr marL="171450" indent="-171450">
              <a:buFont typeface="Arial"/>
              <a:buChar char="•"/>
            </a:pPr>
            <a:r>
              <a:rPr lang="en-US" i="1" dirty="0">
                <a:latin typeface="Calibri"/>
                <a:cs typeface="Calibri"/>
              </a:rPr>
              <a:t>So, what are tricky words?</a:t>
            </a:r>
            <a:endParaRPr lang="en-US" b="1" dirty="0">
              <a:cs typeface="Calibri"/>
            </a:endParaRPr>
          </a:p>
          <a:p>
            <a:pPr marL="171450" indent="-171450">
              <a:buFont typeface="Arial"/>
              <a:buChar char="•"/>
            </a:pPr>
            <a:r>
              <a:rPr lang="en-US" i="1" dirty="0">
                <a:latin typeface="Calibri"/>
                <a:cs typeface="Calibri"/>
              </a:rPr>
              <a:t>Have a look at this video on the website: </a:t>
            </a:r>
            <a:r>
              <a:rPr lang="en-US" i="1" dirty="0">
                <a:latin typeface="Calibri"/>
                <a:cs typeface="Calibri"/>
                <a:hlinkClick r:id="rId3"/>
              </a:rPr>
              <a:t>https://www.littlewandlelettersandsounds.org.uk/resources/for-parents/</a:t>
            </a:r>
            <a:endParaRPr lang="en-US" dirty="0">
              <a:cs typeface="Calibri"/>
            </a:endParaRPr>
          </a:p>
          <a:p>
            <a:pPr marL="171450" indent="-171450">
              <a:buFont typeface="Arial"/>
              <a:buChar char="•"/>
            </a:pPr>
            <a:r>
              <a:rPr lang="en-US" i="1" dirty="0">
                <a:latin typeface="Calibri"/>
                <a:cs typeface="Calibri"/>
              </a:rPr>
              <a:t>It's important that children </a:t>
            </a:r>
            <a:r>
              <a:rPr lang="en-US" i="1" dirty="0" err="1">
                <a:latin typeface="Calibri"/>
                <a:cs typeface="Calibri"/>
              </a:rPr>
              <a:t>practise</a:t>
            </a:r>
            <a:r>
              <a:rPr lang="en-US" i="1" dirty="0">
                <a:latin typeface="Calibri"/>
                <a:cs typeface="Calibri"/>
              </a:rPr>
              <a:t> tricky words regularly to ensure that they can read them automatically.</a:t>
            </a:r>
          </a:p>
          <a:p>
            <a:endParaRPr lang="en-US" i="1" dirty="0">
              <a:cs typeface="Calibri"/>
            </a:endParaRPr>
          </a:p>
        </p:txBody>
      </p:sp>
    </p:spTree>
    <p:extLst>
      <p:ext uri="{BB962C8B-B14F-4D97-AF65-F5344CB8AC3E}">
        <p14:creationId xmlns:p14="http://schemas.microsoft.com/office/powerpoint/2010/main" val="8416150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indent="0">
              <a:buFontTx/>
              <a:buNone/>
            </a:pPr>
            <a:r>
              <a:rPr lang="en-GB" b="1" dirty="0">
                <a:latin typeface="Calibri"/>
                <a:cs typeface="Calibri"/>
              </a:rPr>
              <a:t>Slide purpose</a:t>
            </a:r>
            <a:r>
              <a:rPr lang="en-GB" b="1" dirty="0"/>
              <a:t>:</a:t>
            </a:r>
            <a:endParaRPr lang="en-US" b="0" dirty="0"/>
          </a:p>
          <a:p>
            <a:pPr marL="171450" indent="-171450">
              <a:buFont typeface="Arial" charset="0"/>
              <a:buChar char="•"/>
            </a:pPr>
            <a:r>
              <a:rPr lang="en-GB" dirty="0">
                <a:latin typeface="Calibri"/>
                <a:cs typeface="Calibri"/>
              </a:rPr>
              <a:t>To provide an overview of Year</a:t>
            </a:r>
            <a:r>
              <a:rPr lang="en-GB" baseline="0" dirty="0">
                <a:latin typeface="Calibri"/>
                <a:cs typeface="Calibri"/>
              </a:rPr>
              <a:t> 1 t</a:t>
            </a:r>
            <a:r>
              <a:rPr lang="en-GB" dirty="0">
                <a:latin typeface="Calibri"/>
                <a:cs typeface="Calibri"/>
              </a:rPr>
              <a:t>ricky words</a:t>
            </a:r>
            <a:endParaRPr lang="en-GB" dirty="0"/>
          </a:p>
          <a:p>
            <a:pPr marL="0" indent="0">
              <a:buFont typeface="Arial" charset="0"/>
              <a:buNone/>
            </a:pPr>
            <a:endParaRPr lang="en-GB" dirty="0">
              <a:latin typeface="Calibri"/>
              <a:cs typeface="Calibri"/>
            </a:endParaRPr>
          </a:p>
          <a:p>
            <a:pPr marL="0" indent="0">
              <a:buFont typeface="Arial" charset="0"/>
              <a:buNone/>
            </a:pPr>
            <a:r>
              <a:rPr lang="en-US" b="1" dirty="0">
                <a:latin typeface="Calibri"/>
                <a:cs typeface="Calibri"/>
              </a:rPr>
              <a:t>Suggested script:</a:t>
            </a:r>
            <a:endParaRPr lang="en-US" dirty="0">
              <a:latin typeface="Calibri"/>
              <a:cs typeface="Calibri"/>
            </a:endParaRPr>
          </a:p>
          <a:p>
            <a:pPr marL="171450" indent="-171450">
              <a:buFont typeface="Arial"/>
              <a:buChar char="•"/>
            </a:pPr>
            <a:r>
              <a:rPr lang="en-US" i="1" dirty="0">
                <a:latin typeface="Calibri"/>
                <a:cs typeface="Calibri"/>
              </a:rPr>
              <a:t>Tricky words have unusual spellings. For example ‘all' is tricky to children in Reception because the letter ‘a’ says /or/ in this word. </a:t>
            </a:r>
            <a:endParaRPr lang="en-US" b="1" dirty="0"/>
          </a:p>
          <a:p>
            <a:pPr marL="171450" indent="-171450">
              <a:buFont typeface="Arial"/>
              <a:buChar char="•"/>
            </a:pPr>
            <a:r>
              <a:rPr lang="en-US" i="1" dirty="0">
                <a:latin typeface="Calibri"/>
                <a:cs typeface="Calibri"/>
              </a:rPr>
              <a:t>Tricky words are taught in a systematic way, following the clearly defined Little Wandle sequence of learning. We teach them because they are common words that children need to know.</a:t>
            </a:r>
            <a:endParaRPr lang="en-US" b="1" dirty="0"/>
          </a:p>
          <a:p>
            <a:pPr marL="171450" indent="-171450">
              <a:buFont typeface="Arial"/>
              <a:buChar char="•"/>
            </a:pPr>
            <a:r>
              <a:rPr lang="en-US" i="1" dirty="0">
                <a:latin typeface="Calibri"/>
                <a:cs typeface="Calibri"/>
              </a:rPr>
              <a:t>As children 'Grow the code', some tricky words will no longer be tricky. For example, children learn in Year 1 that the letter ‘a’ can make the /or/ sound in words like ‘all’, ‘ball’ and ‘water’’. This means that the word ‘all’ is no longer tricky!</a:t>
            </a:r>
            <a:endParaRPr lang="en-US" b="1" dirty="0"/>
          </a:p>
          <a:p>
            <a:endParaRPr lang="en-US" dirty="0"/>
          </a:p>
          <a:p>
            <a:endParaRPr lang="en-GB" dirty="0"/>
          </a:p>
          <a:p>
            <a:endParaRPr lang="en-GB" i="1" dirty="0"/>
          </a:p>
        </p:txBody>
      </p:sp>
    </p:spTree>
    <p:extLst>
      <p:ext uri="{BB962C8B-B14F-4D97-AF65-F5344CB8AC3E}">
        <p14:creationId xmlns:p14="http://schemas.microsoft.com/office/powerpoint/2010/main" val="411353699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indent="0">
              <a:buFont typeface="Arial" charset="0"/>
              <a:buNone/>
            </a:pPr>
            <a:r>
              <a:rPr lang="en-GB" b="1" dirty="0">
                <a:latin typeface="Calibri"/>
                <a:cs typeface="Calibri"/>
              </a:rPr>
              <a:t>Slide purpose</a:t>
            </a:r>
            <a:r>
              <a:rPr lang="en-GB" b="1" dirty="0"/>
              <a:t>:</a:t>
            </a:r>
            <a:endParaRPr lang="en-US" dirty="0"/>
          </a:p>
          <a:p>
            <a:pPr marL="171450" indent="-171450">
              <a:buFont typeface="Arial" charset="0"/>
              <a:buChar char="•"/>
            </a:pPr>
            <a:r>
              <a:rPr lang="en-GB" dirty="0">
                <a:latin typeface="Calibri"/>
                <a:cs typeface="Calibri"/>
              </a:rPr>
              <a:t>To provide an overview of Year</a:t>
            </a:r>
            <a:r>
              <a:rPr lang="en-GB" baseline="0" dirty="0">
                <a:latin typeface="Calibri"/>
                <a:cs typeface="Calibri"/>
              </a:rPr>
              <a:t> 1 t</a:t>
            </a:r>
            <a:r>
              <a:rPr lang="en-GB" dirty="0">
                <a:latin typeface="Calibri"/>
                <a:cs typeface="Calibri"/>
              </a:rPr>
              <a:t>ricky words</a:t>
            </a:r>
            <a:endParaRPr lang="en-GB" dirty="0"/>
          </a:p>
          <a:p>
            <a:endParaRPr lang="en-US" dirty="0"/>
          </a:p>
          <a:p>
            <a:pPr marL="0" indent="0">
              <a:buFont typeface="Arial" charset="0"/>
              <a:buNone/>
            </a:pPr>
            <a:r>
              <a:rPr lang="en-US" b="1" dirty="0">
                <a:latin typeface="Calibri"/>
                <a:cs typeface="Calibri"/>
              </a:rPr>
              <a:t>Suggested script:</a:t>
            </a:r>
            <a:endParaRPr lang="en-US" dirty="0">
              <a:latin typeface="Calibri"/>
              <a:cs typeface="Calibri"/>
            </a:endParaRPr>
          </a:p>
          <a:p>
            <a:pPr marL="171450" indent="-171450">
              <a:buFont typeface="Arial"/>
              <a:buChar char="•"/>
            </a:pPr>
            <a:r>
              <a:rPr lang="en-US" i="1" dirty="0">
                <a:latin typeface="Calibri"/>
                <a:cs typeface="Calibri"/>
              </a:rPr>
              <a:t>Here</a:t>
            </a:r>
            <a:r>
              <a:rPr lang="en-US" i="1" baseline="0" dirty="0">
                <a:latin typeface="Calibri"/>
                <a:cs typeface="Calibri"/>
              </a:rPr>
              <a:t> is an example of Year 1 tricky words.</a:t>
            </a:r>
            <a:endParaRPr lang="en-US" dirty="0"/>
          </a:p>
          <a:p>
            <a:pPr marL="171450" lvl="1" indent="-171450">
              <a:buFont typeface="Arial"/>
              <a:buChar char="•"/>
            </a:pPr>
            <a:r>
              <a:rPr lang="en-US" i="1" dirty="0">
                <a:latin typeface="Calibri"/>
                <a:cs typeface="Calibri"/>
              </a:rPr>
              <a:t>We might not teach all of these words due to regional pronunciations e.g. ‘ask</a:t>
            </a:r>
            <a:r>
              <a:rPr lang="en-US" b="0" i="1" dirty="0">
                <a:latin typeface="Calibri"/>
                <a:cs typeface="Calibri"/>
              </a:rPr>
              <a:t>’.</a:t>
            </a:r>
            <a:r>
              <a:rPr lang="en-US" b="1" i="1" dirty="0">
                <a:latin typeface="Calibri"/>
                <a:cs typeface="Calibri"/>
              </a:rPr>
              <a:t> </a:t>
            </a:r>
            <a:r>
              <a:rPr lang="en-US" b="1" i="0" dirty="0">
                <a:latin typeface="Calibri"/>
                <a:cs typeface="Calibri"/>
              </a:rPr>
              <a:t>[Only say this if it is applicable to your setting]</a:t>
            </a:r>
            <a:r>
              <a:rPr lang="en-US" b="0" i="0" dirty="0">
                <a:latin typeface="Calibri"/>
                <a:cs typeface="Calibri"/>
              </a:rPr>
              <a:t>.</a:t>
            </a:r>
          </a:p>
          <a:p>
            <a:pPr marL="171450" lvl="1" indent="-171450">
              <a:buFont typeface="Arial"/>
              <a:buChar char="•"/>
            </a:pPr>
            <a:r>
              <a:rPr lang="en-US" b="0" i="0" dirty="0">
                <a:latin typeface="Calibri"/>
                <a:cs typeface="Calibri"/>
              </a:rPr>
              <a:t>You may wish to give parents a copy of the document ‘Phase 5 tricky words: Year 1 – Information for parents and </a:t>
            </a:r>
            <a:r>
              <a:rPr lang="en-US" b="0" i="0">
                <a:latin typeface="Calibri"/>
                <a:cs typeface="Calibri"/>
              </a:rPr>
              <a:t>carers</a:t>
            </a:r>
            <a:r>
              <a:rPr lang="en-US">
                <a:latin typeface="Calibri"/>
                <a:cs typeface="Calibri"/>
              </a:rPr>
              <a:t>'</a:t>
            </a:r>
            <a:r>
              <a:rPr lang="en-US" dirty="0">
                <a:latin typeface="Calibri"/>
                <a:cs typeface="Calibri"/>
              </a:rPr>
              <a:t>. </a:t>
            </a:r>
            <a:endParaRPr lang="en-US" i="1" dirty="0"/>
          </a:p>
        </p:txBody>
      </p:sp>
    </p:spTree>
    <p:extLst>
      <p:ext uri="{BB962C8B-B14F-4D97-AF65-F5344CB8AC3E}">
        <p14:creationId xmlns:p14="http://schemas.microsoft.com/office/powerpoint/2010/main" val="288970065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indent="0" algn="l" defTabSz="914400" rtl="0" eaLnBrk="0" fontAlgn="base" latinLnBrk="0" hangingPunct="0">
              <a:lnSpc>
                <a:spcPct val="100000"/>
              </a:lnSpc>
              <a:spcBef>
                <a:spcPct val="0"/>
              </a:spcBef>
              <a:spcAft>
                <a:spcPct val="0"/>
              </a:spcAft>
              <a:buClrTx/>
              <a:buSzTx/>
              <a:buFont typeface="Arial,Sans-Serif"/>
              <a:buNone/>
              <a:tabLst/>
              <a:defRPr/>
            </a:pPr>
            <a:r>
              <a:rPr lang="en-GB" b="1" dirty="0">
                <a:latin typeface="Calibri"/>
                <a:cs typeface="Calibri"/>
              </a:rPr>
              <a:t>Slide purpose:</a:t>
            </a:r>
          </a:p>
          <a:p>
            <a:pPr marL="171450" marR="0" indent="-171450" algn="l" defTabSz="914400" rtl="0" eaLnBrk="0" fontAlgn="base" latinLnBrk="0" hangingPunct="0">
              <a:lnSpc>
                <a:spcPct val="100000"/>
              </a:lnSpc>
              <a:spcBef>
                <a:spcPct val="0"/>
              </a:spcBef>
              <a:spcAft>
                <a:spcPct val="0"/>
              </a:spcAft>
              <a:buClrTx/>
              <a:buSzTx/>
              <a:buFont typeface="Arial,Sans-Serif"/>
              <a:buChar char="•"/>
              <a:tabLst/>
              <a:defRPr/>
            </a:pPr>
            <a:r>
              <a:rPr lang="en-GB" b="0" dirty="0">
                <a:latin typeface="Calibri"/>
                <a:cs typeface="Calibri"/>
              </a:rPr>
              <a:t>To provide an overview </a:t>
            </a:r>
            <a:r>
              <a:rPr lang="en-GB" dirty="0">
                <a:latin typeface="Calibri"/>
                <a:cs typeface="Calibri"/>
              </a:rPr>
              <a:t>of </a:t>
            </a:r>
            <a:r>
              <a:rPr lang="en-GB" baseline="0" dirty="0">
                <a:latin typeface="Calibri"/>
                <a:cs typeface="Calibri"/>
              </a:rPr>
              <a:t>the programme’s efficacy</a:t>
            </a:r>
            <a:endParaRPr lang="en-US" dirty="0"/>
          </a:p>
          <a:p>
            <a:endParaRPr lang="en-US" i="1" dirty="0">
              <a:latin typeface="Calibri"/>
              <a:cs typeface="Calibri"/>
            </a:endParaRPr>
          </a:p>
          <a:p>
            <a:pPr marL="0" indent="0">
              <a:buFont typeface="Arial" charset="0"/>
              <a:buNone/>
            </a:pPr>
            <a:r>
              <a:rPr lang="en-US" b="1" dirty="0">
                <a:latin typeface="Calibri"/>
                <a:cs typeface="Calibri"/>
              </a:rPr>
              <a:t>Suggested script:</a:t>
            </a:r>
            <a:endParaRPr lang="en-US" b="1" dirty="0"/>
          </a:p>
          <a:p>
            <a:pPr marL="171450" indent="-171450">
              <a:buFont typeface="Arial"/>
              <a:buChar char="•"/>
            </a:pPr>
            <a:r>
              <a:rPr lang="en-US" i="1" dirty="0">
                <a:latin typeface="Calibri"/>
                <a:cs typeface="Calibri"/>
              </a:rPr>
              <a:t>There are specific resources for the Little Wandle programme which the children will be very familiar with. </a:t>
            </a:r>
            <a:endParaRPr lang="en-US" dirty="0"/>
          </a:p>
          <a:p>
            <a:pPr marL="171450" indent="-171450">
              <a:buFont typeface="Arial"/>
              <a:buChar char="•"/>
            </a:pPr>
            <a:r>
              <a:rPr lang="en-US" i="1" dirty="0">
                <a:latin typeface="Calibri"/>
                <a:cs typeface="Calibri"/>
              </a:rPr>
              <a:t>Each sound that we teach to begin with has either a mnemonic (like the astronaut that you can see here) or a phrase like boing-boing for ‘oi’. This helps the children </a:t>
            </a:r>
            <a:r>
              <a:rPr lang="en-US" i="1" dirty="0" err="1">
                <a:latin typeface="Calibri"/>
                <a:cs typeface="Calibri"/>
              </a:rPr>
              <a:t>recognise</a:t>
            </a:r>
            <a:r>
              <a:rPr lang="en-US" i="1" dirty="0">
                <a:latin typeface="Calibri"/>
                <a:cs typeface="Calibri"/>
              </a:rPr>
              <a:t> and remember the graphemes. </a:t>
            </a:r>
          </a:p>
          <a:p>
            <a:pPr marL="171450" indent="-171450">
              <a:buFont typeface="Arial"/>
              <a:buChar char="•"/>
            </a:pPr>
            <a:r>
              <a:rPr lang="en-US" i="1" dirty="0">
                <a:latin typeface="Calibri"/>
                <a:cs typeface="Calibri"/>
              </a:rPr>
              <a:t>Every time we teach a new sound, we also read words during the phonics lesson that contain that new sound so that the children </a:t>
            </a:r>
            <a:r>
              <a:rPr lang="en-US" i="1" dirty="0" err="1">
                <a:latin typeface="Calibri"/>
                <a:cs typeface="Calibri"/>
              </a:rPr>
              <a:t>practise</a:t>
            </a:r>
            <a:r>
              <a:rPr lang="en-US" i="1" dirty="0">
                <a:latin typeface="Calibri"/>
                <a:cs typeface="Calibri"/>
              </a:rPr>
              <a:t> what they have learned. </a:t>
            </a:r>
          </a:p>
          <a:p>
            <a:pPr marL="171450" indent="-171450">
              <a:buFont typeface="Arial"/>
              <a:buChar char="•"/>
            </a:pPr>
            <a:r>
              <a:rPr lang="en-US" i="1" dirty="0">
                <a:latin typeface="Calibri"/>
                <a:cs typeface="Calibri"/>
              </a:rPr>
              <a:t>We then go on to reading a sentence containing some of those words. </a:t>
            </a:r>
          </a:p>
          <a:p>
            <a:pPr marL="171450" indent="-171450">
              <a:buFont typeface="Arial"/>
              <a:buChar char="•"/>
            </a:pPr>
            <a:r>
              <a:rPr lang="en-US" i="1" dirty="0">
                <a:latin typeface="Calibri"/>
                <a:cs typeface="Calibri"/>
              </a:rPr>
              <a:t>We have displays in the classroom and on the tables to support the children throughout the day. </a:t>
            </a:r>
            <a:endParaRPr lang="en-US" dirty="0"/>
          </a:p>
          <a:p>
            <a:pPr marL="171450" indent="-171450">
              <a:buFont typeface="Arial"/>
              <a:buChar char="•"/>
            </a:pPr>
            <a:r>
              <a:rPr lang="en-US" i="1" dirty="0">
                <a:latin typeface="Calibri"/>
                <a:cs typeface="Calibri"/>
              </a:rPr>
              <a:t>Your children</a:t>
            </a:r>
            <a:r>
              <a:rPr lang="en-US" i="1" baseline="0" dirty="0">
                <a:latin typeface="Calibri"/>
                <a:cs typeface="Calibri"/>
              </a:rPr>
              <a:t> </a:t>
            </a:r>
            <a:r>
              <a:rPr lang="en-US" i="1" dirty="0">
                <a:latin typeface="Calibri"/>
                <a:cs typeface="Calibri"/>
              </a:rPr>
              <a:t>learned</a:t>
            </a:r>
            <a:r>
              <a:rPr lang="en-US" i="1" baseline="0" dirty="0">
                <a:latin typeface="Calibri"/>
                <a:cs typeface="Calibri"/>
              </a:rPr>
              <a:t> all the mnemonics needed to recognise and remember graphemes</a:t>
            </a:r>
            <a:r>
              <a:rPr lang="en-US" i="1" dirty="0">
                <a:latin typeface="Calibri"/>
                <a:cs typeface="Calibri"/>
              </a:rPr>
              <a:t> in Reception</a:t>
            </a:r>
            <a:r>
              <a:rPr lang="en-US" i="1" baseline="0" dirty="0">
                <a:latin typeface="Calibri"/>
                <a:cs typeface="Calibri"/>
              </a:rPr>
              <a:t>. They can still use the resources in the classroom to help </a:t>
            </a:r>
            <a:r>
              <a:rPr lang="en-US" i="1" dirty="0">
                <a:latin typeface="Calibri"/>
                <a:cs typeface="Calibri"/>
              </a:rPr>
              <a:t>them</a:t>
            </a:r>
            <a:r>
              <a:rPr lang="en-US" i="1" baseline="0" dirty="0">
                <a:latin typeface="Calibri"/>
                <a:cs typeface="Calibri"/>
              </a:rPr>
              <a:t> with their learning</a:t>
            </a:r>
            <a:r>
              <a:rPr lang="en-US" i="1" dirty="0">
                <a:latin typeface="Calibri"/>
                <a:cs typeface="Calibri"/>
              </a:rPr>
              <a:t>. Their teacher will refer to the mnemonics learned in Reception to build on their Year 1 learning.</a:t>
            </a:r>
            <a:endParaRPr lang="en-US" i="1" dirty="0">
              <a:cs typeface="Calibri"/>
            </a:endParaRPr>
          </a:p>
        </p:txBody>
      </p:sp>
    </p:spTree>
    <p:extLst>
      <p:ext uri="{BB962C8B-B14F-4D97-AF65-F5344CB8AC3E}">
        <p14:creationId xmlns:p14="http://schemas.microsoft.com/office/powerpoint/2010/main" val="389694973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65000026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indent="0">
              <a:buFont typeface="Arial"/>
              <a:buNone/>
            </a:pPr>
            <a:r>
              <a:rPr lang="en-GB" b="1" dirty="0">
                <a:latin typeface="Calibri"/>
                <a:cs typeface="Calibri"/>
              </a:rPr>
              <a:t>Slide purpose:</a:t>
            </a:r>
          </a:p>
          <a:p>
            <a:pPr marL="171450" indent="-171450">
              <a:buFont typeface="Arial"/>
              <a:buChar char="•"/>
            </a:pPr>
            <a:r>
              <a:rPr lang="en-GB" b="0" dirty="0">
                <a:latin typeface="Calibri"/>
                <a:cs typeface="Calibri"/>
              </a:rPr>
              <a:t>To introduce </a:t>
            </a:r>
            <a:r>
              <a:rPr lang="en-GB" dirty="0">
                <a:latin typeface="Calibri"/>
                <a:cs typeface="Calibri"/>
              </a:rPr>
              <a:t>spelling</a:t>
            </a:r>
            <a:endParaRPr lang="en-GB" b="1" dirty="0">
              <a:latin typeface="Calibri"/>
              <a:cs typeface="Calibri"/>
            </a:endParaRPr>
          </a:p>
          <a:p>
            <a:pPr marL="171450" indent="-171450">
              <a:buFont typeface="Arial" charset="0"/>
              <a:buChar char="•"/>
            </a:pPr>
            <a:endParaRPr lang="en-US" b="0" i="1" dirty="0">
              <a:latin typeface="Calibri" panose="020F0502020204030204" pitchFamily="34" charset="0"/>
              <a:cs typeface="Calibri"/>
            </a:endParaRPr>
          </a:p>
          <a:p>
            <a:pPr marL="0" indent="0">
              <a:buFont typeface="Arial" charset="0"/>
              <a:buNone/>
            </a:pPr>
            <a:r>
              <a:rPr lang="en-US" b="1" dirty="0">
                <a:latin typeface="Calibri"/>
                <a:cs typeface="Calibri"/>
              </a:rPr>
              <a:t>Suggested script:</a:t>
            </a:r>
          </a:p>
          <a:p>
            <a:pPr marL="171450" indent="-171450">
              <a:buFont typeface="Arial"/>
              <a:buChar char="•"/>
            </a:pPr>
            <a:r>
              <a:rPr lang="en-US" i="1" dirty="0">
                <a:latin typeface="Calibri"/>
                <a:cs typeface="Calibri"/>
              </a:rPr>
              <a:t>In Year 1, there are increasingly challenging words to</a:t>
            </a:r>
            <a:r>
              <a:rPr lang="en-US" i="1" baseline="0" dirty="0">
                <a:latin typeface="Calibri"/>
                <a:cs typeface="Calibri"/>
              </a:rPr>
              <a:t> </a:t>
            </a:r>
            <a:r>
              <a:rPr lang="en-US" i="1" dirty="0">
                <a:latin typeface="Calibri"/>
                <a:cs typeface="Calibri"/>
              </a:rPr>
              <a:t>spell, e</a:t>
            </a:r>
            <a:r>
              <a:rPr lang="en-US" i="1" baseline="0" dirty="0">
                <a:latin typeface="Calibri"/>
                <a:cs typeface="Calibri"/>
              </a:rPr>
              <a:t>.g. longer words, compound words, plurals. This all matches the Little Wandle sequence of learning.</a:t>
            </a:r>
          </a:p>
          <a:p>
            <a:pPr marL="171450" indent="-171450">
              <a:buFont typeface="Arial"/>
              <a:buChar char="•"/>
            </a:pPr>
            <a:r>
              <a:rPr lang="en-US" i="1" dirty="0">
                <a:latin typeface="Calibri"/>
                <a:cs typeface="Calibri"/>
              </a:rPr>
              <a:t>The children will also </a:t>
            </a:r>
            <a:r>
              <a:rPr lang="en-US" i="1" dirty="0" err="1">
                <a:latin typeface="Calibri"/>
                <a:cs typeface="Calibri"/>
              </a:rPr>
              <a:t>practise</a:t>
            </a:r>
            <a:r>
              <a:rPr lang="en-US" i="1" dirty="0">
                <a:latin typeface="Calibri"/>
                <a:cs typeface="Calibri"/>
              </a:rPr>
              <a:t> writing a dictated sentence on a Friday. Their teacher will say the sentence, show them how to write it and then ask the children to write it independently.</a:t>
            </a:r>
          </a:p>
          <a:p>
            <a:pPr marL="171450" indent="-171450">
              <a:buFont typeface="Arial"/>
              <a:buChar char="•"/>
            </a:pPr>
            <a:r>
              <a:rPr lang="en-US" i="1" dirty="0">
                <a:latin typeface="Calibri"/>
                <a:cs typeface="Calibri"/>
              </a:rPr>
              <a:t>Handwriting phrases learned in Reception are referred to during the lesson, but the specific practice of handwriting is taught separately.</a:t>
            </a:r>
            <a:endParaRPr lang="en-US" i="1" dirty="0">
              <a:cs typeface="Calibri"/>
            </a:endParaRPr>
          </a:p>
        </p:txBody>
      </p:sp>
    </p:spTree>
    <p:extLst>
      <p:ext uri="{BB962C8B-B14F-4D97-AF65-F5344CB8AC3E}">
        <p14:creationId xmlns:p14="http://schemas.microsoft.com/office/powerpoint/2010/main" val="100519589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indent="0">
              <a:buFont typeface="Arial"/>
              <a:buNone/>
            </a:pPr>
            <a:r>
              <a:rPr lang="en-GB" b="1" dirty="0">
                <a:latin typeface="Calibri"/>
                <a:cs typeface="Calibri"/>
              </a:rPr>
              <a:t>Slide purpose:</a:t>
            </a:r>
          </a:p>
          <a:p>
            <a:pPr marL="171450" indent="-171450">
              <a:buFont typeface="Arial"/>
              <a:buChar char="•"/>
            </a:pPr>
            <a:r>
              <a:rPr lang="en-GB" dirty="0">
                <a:latin typeface="Calibri"/>
                <a:cs typeface="Calibri"/>
              </a:rPr>
              <a:t>To provide an</a:t>
            </a:r>
            <a:r>
              <a:rPr lang="en-GB" baseline="0" dirty="0">
                <a:latin typeface="Calibri"/>
                <a:cs typeface="Calibri"/>
              </a:rPr>
              <a:t> overview of</a:t>
            </a:r>
            <a:r>
              <a:rPr lang="en-GB" dirty="0">
                <a:latin typeface="Calibri"/>
                <a:cs typeface="Calibri"/>
              </a:rPr>
              <a:t> spelling</a:t>
            </a:r>
            <a:endParaRPr lang="en-US" dirty="0"/>
          </a:p>
          <a:p>
            <a:endParaRPr lang="en-US" dirty="0">
              <a:latin typeface="Calibri"/>
              <a:cs typeface="Calibri"/>
            </a:endParaRPr>
          </a:p>
          <a:p>
            <a:pPr marL="0" indent="0">
              <a:buFont typeface="Arial" charset="0"/>
              <a:buNone/>
            </a:pPr>
            <a:r>
              <a:rPr lang="en-US" b="1" dirty="0">
                <a:latin typeface="Calibri"/>
                <a:cs typeface="Calibri"/>
              </a:rPr>
              <a:t>Suggested script: </a:t>
            </a:r>
            <a:endParaRPr lang="en-US" b="1" dirty="0"/>
          </a:p>
          <a:p>
            <a:pPr marL="171450" indent="-171450">
              <a:buFont typeface="Arial"/>
              <a:buChar char="•"/>
            </a:pPr>
            <a:r>
              <a:rPr lang="en-US" i="0" dirty="0"/>
              <a:t>Model the process above on a flipchart for the parents to see</a:t>
            </a:r>
            <a:r>
              <a:rPr lang="en-US" i="0" baseline="0" dirty="0"/>
              <a:t>. Use a Phase 5 word, e.g. ‘play’.</a:t>
            </a:r>
          </a:p>
          <a:p>
            <a:pPr marL="171450" indent="-171450">
              <a:buFont typeface="Arial"/>
              <a:buChar char="•"/>
            </a:pPr>
            <a:r>
              <a:rPr lang="en-US" i="1" dirty="0">
                <a:latin typeface="Calibri"/>
                <a:cs typeface="Calibri"/>
              </a:rPr>
              <a:t>If you wish to support your child at home with their spelling, this is the process to use.</a:t>
            </a:r>
          </a:p>
          <a:p>
            <a:pPr marL="171450" indent="-171450">
              <a:buFont typeface="Arial"/>
              <a:buChar char="•"/>
            </a:pPr>
            <a:r>
              <a:rPr lang="en-US" i="1" dirty="0">
                <a:latin typeface="Calibri"/>
                <a:cs typeface="Calibri"/>
              </a:rPr>
              <a:t>There are also Phase</a:t>
            </a:r>
            <a:r>
              <a:rPr lang="en-US" i="1" baseline="0" dirty="0">
                <a:latin typeface="Calibri"/>
                <a:cs typeface="Calibri"/>
              </a:rPr>
              <a:t> 5 weekly spellings for additional practice</a:t>
            </a:r>
            <a:r>
              <a:rPr lang="en-US" i="1" dirty="0">
                <a:latin typeface="Calibri"/>
                <a:cs typeface="Calibri"/>
              </a:rPr>
              <a:t>, which</a:t>
            </a:r>
            <a:r>
              <a:rPr lang="en-US" i="1" baseline="0" dirty="0">
                <a:latin typeface="Calibri"/>
                <a:cs typeface="Calibri"/>
              </a:rPr>
              <a:t> </a:t>
            </a:r>
            <a:r>
              <a:rPr lang="en-US" i="1" dirty="0">
                <a:latin typeface="Calibri"/>
                <a:cs typeface="Calibri"/>
              </a:rPr>
              <a:t>we may use outside of phonics lessons to reinforce the children's learning</a:t>
            </a:r>
            <a:r>
              <a:rPr lang="en-US" i="1" baseline="0" dirty="0">
                <a:latin typeface="Calibri"/>
                <a:cs typeface="Calibri"/>
              </a:rPr>
              <a:t>.</a:t>
            </a:r>
            <a:endParaRPr lang="en-US" i="1" dirty="0">
              <a:latin typeface="Calibri"/>
              <a:cs typeface="Calibri"/>
            </a:endParaRPr>
          </a:p>
        </p:txBody>
      </p:sp>
    </p:spTree>
    <p:extLst>
      <p:ext uri="{BB962C8B-B14F-4D97-AF65-F5344CB8AC3E}">
        <p14:creationId xmlns:p14="http://schemas.microsoft.com/office/powerpoint/2010/main" val="402287100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indent="0">
              <a:buFont typeface="Arial"/>
              <a:buNone/>
            </a:pPr>
            <a:r>
              <a:rPr lang="en-GB" b="1" dirty="0">
                <a:latin typeface="Calibri"/>
                <a:cs typeface="Calibri"/>
              </a:rPr>
              <a:t>Slide purpose:</a:t>
            </a:r>
          </a:p>
          <a:p>
            <a:pPr marL="171450" indent="-171450">
              <a:buFont typeface="Arial" panose="020B0604020202020204" pitchFamily="34" charset="0"/>
              <a:buChar char="•"/>
            </a:pPr>
            <a:r>
              <a:rPr lang="en-GB" b="0" dirty="0">
                <a:latin typeface="Calibri"/>
                <a:cs typeface="Calibri"/>
              </a:rPr>
              <a:t>To introduce </a:t>
            </a:r>
            <a:r>
              <a:rPr lang="en-GB" dirty="0">
                <a:latin typeface="Calibri"/>
                <a:cs typeface="Calibri"/>
              </a:rPr>
              <a:t>decodable readers</a:t>
            </a:r>
            <a:endParaRPr lang="en-US" dirty="0"/>
          </a:p>
          <a:p>
            <a:endParaRPr lang="en-GB" dirty="0">
              <a:latin typeface="Calibri"/>
              <a:cs typeface="Calibri"/>
            </a:endParaRPr>
          </a:p>
          <a:p>
            <a:pPr marL="0" indent="0">
              <a:buFont typeface="Arial" charset="0"/>
              <a:buNone/>
            </a:pPr>
            <a:r>
              <a:rPr lang="en-GB" b="1" dirty="0">
                <a:latin typeface="Calibri"/>
                <a:cs typeface="Calibri"/>
              </a:rPr>
              <a:t>Suggested script:</a:t>
            </a:r>
          </a:p>
          <a:p>
            <a:pPr marL="171450" indent="-171450">
              <a:buFont typeface="Arial"/>
              <a:buChar char="•"/>
            </a:pPr>
            <a:r>
              <a:rPr lang="en-GB" i="1" dirty="0">
                <a:latin typeface="Calibri"/>
                <a:cs typeface="Calibri"/>
              </a:rPr>
              <a:t>The children apply their phonic knowledge to reading a decodable book.</a:t>
            </a:r>
          </a:p>
          <a:p>
            <a:pPr marL="171450" indent="-171450">
              <a:buFont typeface="Arial"/>
              <a:buChar char="•"/>
            </a:pPr>
            <a:r>
              <a:rPr lang="en-GB" i="1" dirty="0">
                <a:latin typeface="Calibri"/>
                <a:cs typeface="Calibri"/>
              </a:rPr>
              <a:t>Books are carefully matched to children’s secure phonic knowledge.</a:t>
            </a:r>
            <a:endParaRPr lang="en-GB" b="1" dirty="0">
              <a:cs typeface="Calibri"/>
            </a:endParaRPr>
          </a:p>
          <a:p>
            <a:pPr marL="171450" indent="-171450">
              <a:buFont typeface="Arial"/>
              <a:buChar char="•"/>
            </a:pPr>
            <a:r>
              <a:rPr lang="en-US" i="1" dirty="0">
                <a:latin typeface="Calibri"/>
                <a:cs typeface="Calibri"/>
              </a:rPr>
              <a:t>They read the same book three times in a week. </a:t>
            </a:r>
            <a:endParaRPr lang="en-US" dirty="0">
              <a:cs typeface="Calibri"/>
            </a:endParaRPr>
          </a:p>
          <a:p>
            <a:pPr marL="171450" indent="-171450">
              <a:buFont typeface="Arial"/>
              <a:buChar char="•"/>
            </a:pPr>
            <a:r>
              <a:rPr lang="en-US" i="1" dirty="0">
                <a:latin typeface="Calibri"/>
                <a:cs typeface="Calibri"/>
              </a:rPr>
              <a:t>The first time we work on decoding (sounding out) the words.</a:t>
            </a:r>
          </a:p>
          <a:p>
            <a:pPr marL="171450" indent="-171450">
              <a:buFont typeface="Arial"/>
              <a:buChar char="•"/>
            </a:pPr>
            <a:r>
              <a:rPr lang="en-US" i="1" dirty="0">
                <a:latin typeface="Calibri"/>
                <a:cs typeface="Calibri"/>
              </a:rPr>
              <a:t>The second time we work on prosody which is reading with expression – making the book sound more interesting with our ‘storyteller voice’ or our ‘David Attenborough’ voice.</a:t>
            </a:r>
          </a:p>
          <a:p>
            <a:pPr marL="171450" indent="-171450">
              <a:buFont typeface="Arial"/>
              <a:buChar char="•"/>
            </a:pPr>
            <a:r>
              <a:rPr lang="en-US" i="1" dirty="0">
                <a:latin typeface="Calibri"/>
                <a:cs typeface="Calibri"/>
              </a:rPr>
              <a:t>The third time we look at comprehension – understanding the text.</a:t>
            </a:r>
          </a:p>
          <a:p>
            <a:pPr marL="171450" indent="-171450">
              <a:buFont typeface="Arial"/>
              <a:buChar char="•"/>
            </a:pPr>
            <a:r>
              <a:rPr lang="en-US" i="1" dirty="0">
                <a:latin typeface="Calibri"/>
                <a:cs typeface="Calibri"/>
              </a:rPr>
              <a:t>We read the books three times at school because we want to develop the fluency. The more children see words, the more they begin to read them automatically without having to sound them out, which is the ultimate goal.</a:t>
            </a:r>
            <a:endParaRPr lang="en-US" dirty="0">
              <a:cs typeface="Calibri"/>
            </a:endParaRPr>
          </a:p>
          <a:p>
            <a:pPr marL="171450" indent="-171450">
              <a:buFont typeface="Arial"/>
              <a:buChar char="•"/>
            </a:pPr>
            <a:r>
              <a:rPr lang="en-US" i="1" dirty="0">
                <a:latin typeface="Calibri"/>
                <a:cs typeface="Calibri"/>
              </a:rPr>
              <a:t>Children’s book will then be sent home, so that they can </a:t>
            </a:r>
            <a:r>
              <a:rPr lang="en-US" i="1" dirty="0" err="1">
                <a:latin typeface="Calibri"/>
                <a:cs typeface="Calibri"/>
              </a:rPr>
              <a:t>practise</a:t>
            </a:r>
            <a:r>
              <a:rPr lang="en-US" i="1" dirty="0">
                <a:latin typeface="Calibri"/>
                <a:cs typeface="Calibri"/>
              </a:rPr>
              <a:t> their fluency further.</a:t>
            </a:r>
            <a:endParaRPr lang="en-US" i="1" dirty="0">
              <a:cs typeface="Calibri"/>
            </a:endParaRPr>
          </a:p>
        </p:txBody>
      </p:sp>
    </p:spTree>
    <p:extLst>
      <p:ext uri="{BB962C8B-B14F-4D97-AF65-F5344CB8AC3E}">
        <p14:creationId xmlns:p14="http://schemas.microsoft.com/office/powerpoint/2010/main" val="194265387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indent="0">
              <a:buFont typeface="Arial"/>
              <a:buNone/>
            </a:pPr>
            <a:r>
              <a:rPr lang="en-GB" b="1" dirty="0">
                <a:latin typeface="Calibri"/>
                <a:cs typeface="Calibri"/>
              </a:rPr>
              <a:t>Slide purpose:</a:t>
            </a:r>
          </a:p>
          <a:p>
            <a:pPr marL="171450" indent="-171450">
              <a:buFont typeface="Arial"/>
              <a:buChar char="•"/>
            </a:pPr>
            <a:r>
              <a:rPr lang="en-GB" b="0" dirty="0">
                <a:latin typeface="Calibri"/>
                <a:cs typeface="Calibri"/>
              </a:rPr>
              <a:t>To introduce </a:t>
            </a:r>
            <a:r>
              <a:rPr lang="en-GB" dirty="0">
                <a:latin typeface="Calibri"/>
                <a:cs typeface="Calibri"/>
              </a:rPr>
              <a:t>book matching</a:t>
            </a:r>
            <a:endParaRPr lang="en-US" b="0" dirty="0">
              <a:latin typeface="Calibri" panose="020F0502020204030204" pitchFamily="34" charset="0"/>
              <a:cs typeface="Calibri" panose="020F0502020204030204" pitchFamily="34" charset="0"/>
            </a:endParaRPr>
          </a:p>
          <a:p>
            <a:pPr marL="171450" indent="-171450">
              <a:buFont typeface="Arial"/>
              <a:buChar char="•"/>
            </a:pPr>
            <a:endParaRPr lang="en-US" b="0" dirty="0">
              <a:latin typeface="Calibri" panose="020F0502020204030204" pitchFamily="34" charset="0"/>
              <a:cs typeface="Calibri" panose="020F0502020204030204" pitchFamily="34" charset="0"/>
            </a:endParaRPr>
          </a:p>
          <a:p>
            <a:pPr marL="0" indent="0">
              <a:buFont typeface="Arial"/>
              <a:buNone/>
            </a:pPr>
            <a:r>
              <a:rPr lang="en-GB" b="1" dirty="0">
                <a:latin typeface="Calibri"/>
                <a:cs typeface="Calibri"/>
              </a:rPr>
              <a:t>Suggested script:</a:t>
            </a:r>
            <a:endParaRPr lang="en-US" b="0" dirty="0">
              <a:latin typeface="Calibri" panose="020F0502020204030204" pitchFamily="34" charset="0"/>
              <a:cs typeface="Calibri" panose="020F0502020204030204" pitchFamily="34" charset="0"/>
            </a:endParaRPr>
          </a:p>
          <a:p>
            <a:pPr marL="171450" indent="-171450">
              <a:buFont typeface="Arial" charset="0"/>
              <a:buChar char="•"/>
            </a:pPr>
            <a:r>
              <a:rPr lang="en-US" i="1" dirty="0"/>
              <a:t>We assess your child every six weeks to check progress. </a:t>
            </a:r>
          </a:p>
          <a:p>
            <a:pPr marL="171450" indent="-171450">
              <a:buFont typeface="Arial" charset="0"/>
              <a:buChar char="•"/>
            </a:pPr>
            <a:r>
              <a:rPr lang="en-US" i="1" dirty="0"/>
              <a:t>Any child who needs extra support has Daily Keep-up sessions planned for them.</a:t>
            </a:r>
          </a:p>
          <a:p>
            <a:pPr marL="171450" indent="-171450">
              <a:buFont typeface="Arial" charset="0"/>
              <a:buChar char="•"/>
            </a:pPr>
            <a:r>
              <a:rPr lang="en-US" i="1" dirty="0"/>
              <a:t>You will have noticed that </a:t>
            </a:r>
            <a:r>
              <a:rPr lang="en-US" i="1" baseline="0" dirty="0"/>
              <a:t>your child’s books become more challenging as they secure more phonics.</a:t>
            </a:r>
            <a:endParaRPr lang="en-US" i="1" dirty="0"/>
          </a:p>
        </p:txBody>
      </p:sp>
    </p:spTree>
    <p:extLst>
      <p:ext uri="{BB962C8B-B14F-4D97-AF65-F5344CB8AC3E}">
        <p14:creationId xmlns:p14="http://schemas.microsoft.com/office/powerpoint/2010/main" val="369981898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indent="0">
              <a:buFont typeface="Arial"/>
              <a:buNone/>
            </a:pPr>
            <a:r>
              <a:rPr lang="en-GB" b="1" dirty="0">
                <a:latin typeface="Calibri"/>
                <a:cs typeface="Calibri"/>
              </a:rPr>
              <a:t>Slide purpose:</a:t>
            </a:r>
          </a:p>
          <a:p>
            <a:pPr marL="171450" indent="-171450">
              <a:buFont typeface="Arial" panose="020B0604020202020204" pitchFamily="34" charset="0"/>
              <a:buChar char="•"/>
            </a:pPr>
            <a:r>
              <a:rPr lang="en-GB" dirty="0">
                <a:latin typeface="Calibri"/>
                <a:cs typeface="Calibri"/>
              </a:rPr>
              <a:t>To provide an overview of book matching</a:t>
            </a:r>
            <a:endParaRPr lang="en-US" dirty="0"/>
          </a:p>
          <a:p>
            <a:pPr marL="171450" indent="-171450">
              <a:buFont typeface="Arial"/>
              <a:buChar char="•"/>
            </a:pPr>
            <a:endParaRPr lang="en-GB" b="1" dirty="0">
              <a:latin typeface="Calibri"/>
              <a:cs typeface="Calibri"/>
            </a:endParaRPr>
          </a:p>
          <a:p>
            <a:pPr marL="0" indent="0">
              <a:buFont typeface="Arial"/>
              <a:buNone/>
            </a:pPr>
            <a:r>
              <a:rPr lang="en-GB" b="1" dirty="0">
                <a:latin typeface="Calibri"/>
                <a:cs typeface="Calibri"/>
              </a:rPr>
              <a:t>Suggested script:</a:t>
            </a:r>
            <a:endParaRPr lang="en-US" b="0" dirty="0">
              <a:latin typeface="Calibri" panose="020F0502020204030204" pitchFamily="34" charset="0"/>
              <a:cs typeface="Calibri" panose="020F0502020204030204" pitchFamily="34" charset="0"/>
            </a:endParaRPr>
          </a:p>
          <a:p>
            <a:pPr marL="171450" indent="-171450">
              <a:buFont typeface="Arial" charset="0"/>
              <a:buChar char="•"/>
            </a:pPr>
            <a:r>
              <a:rPr lang="en-US" i="1" dirty="0"/>
              <a:t>Once</a:t>
            </a:r>
            <a:r>
              <a:rPr lang="en-US" i="1" baseline="0" dirty="0"/>
              <a:t> your child is reading a Phase 3 book, we encourage them to ‘blend in their heads’ – you will remember that this is one of the strategies we use to help develop children to become fluent readers. (Blending in your head means children say the sounds quietly in their heads and then read the whole word out loud. Eventually, this will become automatic and children can read words that they know fluently.)</a:t>
            </a:r>
          </a:p>
          <a:p>
            <a:pPr marL="171450" indent="-171450">
              <a:buFont typeface="Arial" charset="0"/>
              <a:buChar char="•"/>
            </a:pPr>
            <a:r>
              <a:rPr lang="en-US" i="1" baseline="0" dirty="0"/>
              <a:t>We will always communicate with you if we feel that your child is not blending accurately enough yet and needs additional support.</a:t>
            </a:r>
            <a:endParaRPr lang="en-US" i="1" dirty="0"/>
          </a:p>
        </p:txBody>
      </p:sp>
    </p:spTree>
    <p:extLst>
      <p:ext uri="{BB962C8B-B14F-4D97-AF65-F5344CB8AC3E}">
        <p14:creationId xmlns:p14="http://schemas.microsoft.com/office/powerpoint/2010/main" val="33483337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264555234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indent="0">
              <a:buFont typeface="Arial"/>
              <a:buNone/>
            </a:pPr>
            <a:r>
              <a:rPr lang="en-GB" b="1" dirty="0">
                <a:latin typeface="Calibri"/>
                <a:cs typeface="Calibri"/>
              </a:rPr>
              <a:t>Slide purpose:</a:t>
            </a:r>
          </a:p>
          <a:p>
            <a:pPr marL="171450" indent="-171450">
              <a:buFont typeface="Arial"/>
              <a:buChar char="•"/>
            </a:pPr>
            <a:r>
              <a:rPr lang="en-GB" b="0" dirty="0">
                <a:latin typeface="Calibri"/>
                <a:cs typeface="Calibri"/>
              </a:rPr>
              <a:t>To i</a:t>
            </a:r>
            <a:r>
              <a:rPr lang="en-GB" dirty="0">
                <a:latin typeface="Calibri"/>
                <a:cs typeface="Calibri"/>
              </a:rPr>
              <a:t>ntroduce the values of</a:t>
            </a:r>
            <a:r>
              <a:rPr lang="en-GB" baseline="0" dirty="0">
                <a:latin typeface="Calibri"/>
                <a:cs typeface="Calibri"/>
              </a:rPr>
              <a:t> </a:t>
            </a:r>
            <a:r>
              <a:rPr lang="en-GB" dirty="0">
                <a:latin typeface="Calibri"/>
                <a:cs typeface="Calibri"/>
              </a:rPr>
              <a:t>reading at home</a:t>
            </a:r>
            <a:endParaRPr lang="en-US" b="0" dirty="0">
              <a:latin typeface="Calibri" panose="020F0502020204030204" pitchFamily="34" charset="0"/>
              <a:cs typeface="Calibri" panose="020F0502020204030204" pitchFamily="34" charset="0"/>
            </a:endParaRPr>
          </a:p>
          <a:p>
            <a:pPr marL="0" indent="0">
              <a:buFont typeface="Arial"/>
              <a:buNone/>
            </a:pPr>
            <a:endParaRPr lang="en-GB" b="1" dirty="0">
              <a:latin typeface="Calibri"/>
              <a:cs typeface="Calibri"/>
            </a:endParaRPr>
          </a:p>
          <a:p>
            <a:pPr marL="0" indent="0">
              <a:buFont typeface="Arial"/>
              <a:buNone/>
            </a:pPr>
            <a:r>
              <a:rPr lang="en-GB" b="1" dirty="0">
                <a:latin typeface="Calibri"/>
                <a:cs typeface="Calibri"/>
              </a:rPr>
              <a:t>Suggested script:</a:t>
            </a:r>
            <a:endParaRPr lang="en-GB" b="0" i="1" dirty="0">
              <a:latin typeface="Calibri"/>
              <a:ea typeface="Calibri"/>
              <a:cs typeface="Calibri"/>
            </a:endParaRPr>
          </a:p>
          <a:p>
            <a:pPr marL="171450" indent="-171450">
              <a:buFont typeface="Arial"/>
              <a:buChar char="•"/>
            </a:pPr>
            <a:r>
              <a:rPr lang="en-GB" i="1" dirty="0">
                <a:latin typeface="Calibri"/>
                <a:ea typeface="Calibri"/>
                <a:cs typeface="Calibri"/>
              </a:rPr>
              <a:t>You play a crucial part in your child's reading and the most important thing you can do is read with them. </a:t>
            </a:r>
          </a:p>
          <a:p>
            <a:pPr marL="171450" indent="-171450">
              <a:buFont typeface="Arial"/>
              <a:buChar char="•"/>
            </a:pPr>
            <a:r>
              <a:rPr lang="en-GB" i="0" dirty="0">
                <a:latin typeface="Calibri"/>
                <a:ea typeface="Calibri"/>
                <a:cs typeface="Calibri"/>
              </a:rPr>
              <a:t>Read the slide.</a:t>
            </a:r>
          </a:p>
          <a:p>
            <a:pPr marL="171450" indent="-171450">
              <a:buFont typeface="Arial"/>
              <a:buChar char="•"/>
            </a:pPr>
            <a:r>
              <a:rPr lang="en-GB" i="1" dirty="0">
                <a:latin typeface="Calibri"/>
                <a:ea typeface="Calibri"/>
                <a:cs typeface="Calibri"/>
              </a:rPr>
              <a:t>Celebrate your child’s success at school and make time for reading at home.</a:t>
            </a:r>
            <a:endParaRPr lang="en-GB" i="1" dirty="0">
              <a:ea typeface="Calibri"/>
            </a:endParaRPr>
          </a:p>
          <a:p>
            <a:pPr marL="171450" indent="-171450">
              <a:buFont typeface="Arial"/>
              <a:buChar char="•"/>
            </a:pPr>
            <a:r>
              <a:rPr lang="en-GB" i="1" dirty="0">
                <a:latin typeface="Calibri"/>
                <a:ea typeface="Calibri"/>
                <a:cs typeface="Calibri"/>
              </a:rPr>
              <a:t>The Everybody read! part of the Little Wandle website has lots of book recommendations. Anyone can access it and find lots of lovely book recommendations for their children. </a:t>
            </a:r>
          </a:p>
          <a:p>
            <a:pPr marL="171450" indent="-171450">
              <a:buFont typeface="Arial"/>
              <a:buChar char="•"/>
            </a:pPr>
            <a:r>
              <a:rPr lang="en-GB" i="0" dirty="0">
                <a:latin typeface="Calibri"/>
                <a:ea typeface="Calibri"/>
                <a:cs typeface="Calibri"/>
              </a:rPr>
              <a:t>Click on link to show Everybody read! section of website:</a:t>
            </a:r>
            <a:r>
              <a:rPr lang="en-GB" i="1" dirty="0">
                <a:latin typeface="Calibri"/>
                <a:ea typeface="Calibri"/>
                <a:cs typeface="Calibri"/>
              </a:rPr>
              <a:t> https://</a:t>
            </a:r>
            <a:r>
              <a:rPr lang="en-GB" i="1" dirty="0" err="1">
                <a:latin typeface="Calibri"/>
                <a:ea typeface="Calibri"/>
                <a:cs typeface="Calibri"/>
              </a:rPr>
              <a:t>www.littlewandlelettersandsounds.org.uk</a:t>
            </a:r>
            <a:r>
              <a:rPr lang="en-GB" i="1" dirty="0">
                <a:latin typeface="Calibri"/>
                <a:ea typeface="Calibri"/>
                <a:cs typeface="Calibri"/>
              </a:rPr>
              <a:t>/resources/my-letters-and-sounds/everybody-read/</a:t>
            </a:r>
          </a:p>
          <a:p>
            <a:pPr marL="171450" indent="-171450">
              <a:buFont typeface="Arial"/>
              <a:buChar char="•"/>
            </a:pPr>
            <a:r>
              <a:rPr lang="en-GB" i="1" dirty="0">
                <a:latin typeface="Calibri"/>
                <a:ea typeface="Calibri"/>
                <a:cs typeface="Calibri"/>
              </a:rPr>
              <a:t>Don't forget that your local library can order books for you if you really want a specific book. </a:t>
            </a:r>
            <a:endParaRPr lang="en-GB" i="1" dirty="0"/>
          </a:p>
        </p:txBody>
      </p:sp>
    </p:spTree>
    <p:extLst>
      <p:ext uri="{BB962C8B-B14F-4D97-AF65-F5344CB8AC3E}">
        <p14:creationId xmlns:p14="http://schemas.microsoft.com/office/powerpoint/2010/main" val="326918058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indent="0">
              <a:buFont typeface="Arial"/>
              <a:buNone/>
            </a:pPr>
            <a:r>
              <a:rPr lang="en-GB" b="1" dirty="0">
                <a:latin typeface="Calibri"/>
                <a:cs typeface="Calibri"/>
              </a:rPr>
              <a:t>Slide purpose:</a:t>
            </a:r>
          </a:p>
          <a:p>
            <a:pPr marL="171450" indent="-171450">
              <a:buFont typeface="Arial"/>
              <a:buChar char="•"/>
            </a:pPr>
            <a:r>
              <a:rPr lang="en-GB" b="0" dirty="0"/>
              <a:t>To summarise the </a:t>
            </a:r>
            <a:r>
              <a:rPr lang="en-GB" dirty="0">
                <a:latin typeface="Calibri"/>
                <a:cs typeface="Calibri"/>
              </a:rPr>
              <a:t>format of reading at home</a:t>
            </a:r>
            <a:endParaRPr lang="en-US" dirty="0"/>
          </a:p>
          <a:p>
            <a:endParaRPr lang="en-GB" dirty="0">
              <a:latin typeface="Calibri"/>
              <a:cs typeface="Calibri"/>
            </a:endParaRPr>
          </a:p>
          <a:p>
            <a:pPr marL="0" indent="0">
              <a:buFont typeface="Arial" charset="0"/>
              <a:buNone/>
            </a:pPr>
            <a:r>
              <a:rPr lang="en-GB" b="1" dirty="0">
                <a:latin typeface="Calibri"/>
                <a:cs typeface="Calibri"/>
              </a:rPr>
              <a:t>Suggested script:</a:t>
            </a:r>
            <a:endParaRPr lang="en-GB" b="1" dirty="0">
              <a:cs typeface="Calibri"/>
            </a:endParaRPr>
          </a:p>
          <a:p>
            <a:pPr marL="171450" indent="-171450">
              <a:buFont typeface="Arial"/>
              <a:buChar char="•"/>
            </a:pPr>
            <a:r>
              <a:rPr lang="en-US" i="1" dirty="0">
                <a:latin typeface="Calibri"/>
                <a:cs typeface="Calibri"/>
              </a:rPr>
              <a:t>As well as the ‘learning to read’ book that your child will bring home they will also bring home a book for sharing with you. </a:t>
            </a:r>
          </a:p>
          <a:p>
            <a:pPr marL="171450" indent="-171450">
              <a:buFont typeface="Arial"/>
              <a:buChar char="•"/>
            </a:pPr>
            <a:r>
              <a:rPr lang="en-US" i="1" dirty="0">
                <a:latin typeface="Calibri"/>
                <a:cs typeface="Calibri"/>
              </a:rPr>
              <a:t>This book is SO important. This is how we are going to give them the WILL to read. </a:t>
            </a:r>
            <a:endParaRPr lang="en-US" dirty="0">
              <a:cs typeface="Calibri"/>
            </a:endParaRPr>
          </a:p>
          <a:p>
            <a:pPr marL="171450" indent="-171450">
              <a:buFont typeface="Arial"/>
              <a:buChar char="•"/>
            </a:pPr>
            <a:r>
              <a:rPr lang="en-US" i="1" dirty="0">
                <a:latin typeface="Calibri"/>
                <a:cs typeface="Calibri"/>
              </a:rPr>
              <a:t>Please read with your child as often as you can – at least once a day if possible.</a:t>
            </a:r>
            <a:endParaRPr lang="en-US" dirty="0">
              <a:cs typeface="Calibri"/>
            </a:endParaRPr>
          </a:p>
          <a:p>
            <a:endParaRPr lang="en-US" i="1" dirty="0"/>
          </a:p>
          <a:p>
            <a:endParaRPr lang="en-US" dirty="0"/>
          </a:p>
        </p:txBody>
      </p:sp>
    </p:spTree>
    <p:extLst>
      <p:ext uri="{BB962C8B-B14F-4D97-AF65-F5344CB8AC3E}">
        <p14:creationId xmlns:p14="http://schemas.microsoft.com/office/powerpoint/2010/main" val="328544572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indent="0">
              <a:buFont typeface="Arial"/>
              <a:buNone/>
            </a:pPr>
            <a:r>
              <a:rPr lang="en-GB" b="1" dirty="0">
                <a:latin typeface="Calibri"/>
                <a:cs typeface="Calibri"/>
              </a:rPr>
              <a:t>Slide purpose:</a:t>
            </a:r>
          </a:p>
          <a:p>
            <a:pPr marL="171450" indent="-171450">
              <a:buFont typeface="Arial"/>
              <a:buChar char="•"/>
            </a:pPr>
            <a:r>
              <a:rPr lang="en-GB" dirty="0">
                <a:latin typeface="Calibri"/>
                <a:cs typeface="Calibri"/>
              </a:rPr>
              <a:t>To provide guidance on reading the decodable</a:t>
            </a:r>
            <a:r>
              <a:rPr lang="en-GB" baseline="0" dirty="0">
                <a:latin typeface="Calibri"/>
                <a:cs typeface="Calibri"/>
              </a:rPr>
              <a:t> reader at home</a:t>
            </a:r>
            <a:endParaRPr lang="en-US" dirty="0"/>
          </a:p>
          <a:p>
            <a:endParaRPr lang="en-GB" dirty="0">
              <a:latin typeface="Calibri"/>
              <a:cs typeface="Calibri"/>
            </a:endParaRPr>
          </a:p>
          <a:p>
            <a:pPr marL="0" indent="0">
              <a:buFont typeface="Arial" charset="0"/>
              <a:buNone/>
            </a:pPr>
            <a:r>
              <a:rPr lang="en-GB" b="1" dirty="0">
                <a:latin typeface="Calibri"/>
                <a:cs typeface="Calibri"/>
              </a:rPr>
              <a:t>Suggested script:</a:t>
            </a:r>
          </a:p>
          <a:p>
            <a:pPr marL="171450" indent="-171450">
              <a:buFont typeface="Arial"/>
              <a:buChar char="•"/>
            </a:pPr>
            <a:r>
              <a:rPr lang="en-GB" i="1" dirty="0">
                <a:latin typeface="Calibri"/>
                <a:cs typeface="Calibri"/>
              </a:rPr>
              <a:t>As already mentioned, your child will bring home their phonics book, matched to their reading ability, which they will have already read in school.</a:t>
            </a:r>
            <a:endParaRPr lang="en-GB" i="1" dirty="0">
              <a:cs typeface="Calibri"/>
            </a:endParaRPr>
          </a:p>
          <a:p>
            <a:pPr marL="171450" indent="-171450">
              <a:buFont typeface="Arial"/>
              <a:buChar char="•"/>
            </a:pPr>
            <a:r>
              <a:rPr lang="en-GB" i="1" dirty="0">
                <a:latin typeface="Calibri"/>
                <a:cs typeface="Calibri"/>
              </a:rPr>
              <a:t>The purpose of this book is to practise their fluency.</a:t>
            </a:r>
          </a:p>
          <a:p>
            <a:pPr marL="171450" indent="-171450">
              <a:buFont typeface="Arial"/>
              <a:buChar char="•"/>
            </a:pPr>
            <a:r>
              <a:rPr lang="en-US" i="1" dirty="0">
                <a:latin typeface="Calibri"/>
                <a:cs typeface="Calibri"/>
              </a:rPr>
              <a:t>Children shouldn’t find reading</a:t>
            </a:r>
            <a:r>
              <a:rPr lang="en-US" i="1" baseline="0" dirty="0">
                <a:latin typeface="Calibri"/>
                <a:cs typeface="Calibri"/>
              </a:rPr>
              <a:t> their phonics book hard! We want them to bring a book home that they can read mostly fluently.</a:t>
            </a:r>
          </a:p>
          <a:p>
            <a:pPr marL="171450" indent="-171450">
              <a:buFont typeface="Arial"/>
              <a:buChar char="•"/>
            </a:pPr>
            <a:r>
              <a:rPr lang="en-US" i="1" dirty="0">
                <a:latin typeface="Calibri"/>
                <a:cs typeface="Calibri"/>
              </a:rPr>
              <a:t>If your child is finding a word hard to read, encourage them to sound and blend.</a:t>
            </a:r>
          </a:p>
          <a:p>
            <a:pPr marL="171450" indent="-171450">
              <a:buFont typeface="Arial"/>
              <a:buChar char="•"/>
            </a:pPr>
            <a:r>
              <a:rPr lang="en-US" i="1" dirty="0">
                <a:latin typeface="Calibri"/>
                <a:cs typeface="Calibri"/>
              </a:rPr>
              <a:t>Communcation with us is key. Where necessary, we will always inform you of their progress and please let us know if you have any queries.</a:t>
            </a:r>
            <a:endParaRPr lang="en-US" i="1" dirty="0">
              <a:cs typeface="Calibri"/>
            </a:endParaRPr>
          </a:p>
        </p:txBody>
      </p:sp>
    </p:spTree>
    <p:extLst>
      <p:ext uri="{BB962C8B-B14F-4D97-AF65-F5344CB8AC3E}">
        <p14:creationId xmlns:p14="http://schemas.microsoft.com/office/powerpoint/2010/main" val="334059454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indent="0">
              <a:buFont typeface="Arial"/>
              <a:buNone/>
            </a:pPr>
            <a:r>
              <a:rPr lang="en-GB" b="1" dirty="0">
                <a:latin typeface="Calibri"/>
                <a:cs typeface="Calibri"/>
              </a:rPr>
              <a:t>Slide purpose:</a:t>
            </a:r>
          </a:p>
          <a:p>
            <a:pPr marL="171450" indent="-171450">
              <a:buFont typeface="Arial"/>
              <a:buChar char="•"/>
            </a:pPr>
            <a:r>
              <a:rPr lang="en-GB" dirty="0">
                <a:latin typeface="Calibri"/>
                <a:cs typeface="Calibri"/>
              </a:rPr>
              <a:t>To provide guidance on reading the shared book at home</a:t>
            </a:r>
            <a:endParaRPr lang="en-US" dirty="0">
              <a:latin typeface="Calibri" panose="020F0502020204030204" pitchFamily="34" charset="0"/>
              <a:cs typeface="Calibri" panose="020F0502020204030204" pitchFamily="34" charset="0"/>
            </a:endParaRPr>
          </a:p>
          <a:p>
            <a:pPr marL="171450" indent="-171450">
              <a:buFont typeface="Arial"/>
              <a:buChar char="•"/>
            </a:pPr>
            <a:r>
              <a:rPr lang="en-GB" dirty="0">
                <a:latin typeface="Calibri"/>
                <a:cs typeface="Calibri"/>
              </a:rPr>
              <a:t>Only use this slide if your context allows this to be an appropriate expectation (e.g. high levels of deprivation or EAL may not be appropriate to encourage yet).</a:t>
            </a:r>
            <a:endParaRPr lang="en-GB" b="0" dirty="0">
              <a:latin typeface="Calibri" panose="020F0502020204030204" pitchFamily="34" charset="0"/>
              <a:cs typeface="Calibri" panose="020F0502020204030204" pitchFamily="34" charset="0"/>
            </a:endParaRPr>
          </a:p>
          <a:p>
            <a:pPr marL="171450" indent="-171450">
              <a:buFont typeface="Arial"/>
              <a:buChar char="•"/>
            </a:pPr>
            <a:endParaRPr lang="en-GB" b="0" dirty="0">
              <a:latin typeface="Calibri" panose="020F0502020204030204" pitchFamily="34" charset="0"/>
              <a:cs typeface="Calibri" panose="020F0502020204030204" pitchFamily="34" charset="0"/>
            </a:endParaRPr>
          </a:p>
          <a:p>
            <a:pPr marL="0" indent="0">
              <a:buFont typeface="Arial"/>
              <a:buNone/>
            </a:pPr>
            <a:r>
              <a:rPr lang="en-GB" b="1" dirty="0">
                <a:latin typeface="Calibri"/>
                <a:cs typeface="Calibri"/>
              </a:rPr>
              <a:t>Suggested script:</a:t>
            </a:r>
            <a:endParaRPr lang="en-GB" b="1" dirty="0"/>
          </a:p>
          <a:p>
            <a:pPr marL="171450" indent="-171450">
              <a:buFont typeface="Arial"/>
              <a:buChar char="•"/>
            </a:pPr>
            <a:r>
              <a:rPr lang="en-GB" i="1" dirty="0">
                <a:latin typeface="Calibri"/>
                <a:cs typeface="Calibri"/>
              </a:rPr>
              <a:t>Reading to your child daily can open a variety of doors to your child's education, imagination</a:t>
            </a:r>
            <a:r>
              <a:rPr lang="en-GB" i="1" baseline="0" dirty="0">
                <a:latin typeface="Calibri"/>
                <a:cs typeface="Calibri"/>
              </a:rPr>
              <a:t> and</a:t>
            </a:r>
            <a:r>
              <a:rPr lang="en-GB" i="1" dirty="0">
                <a:latin typeface="Calibri"/>
                <a:cs typeface="Calibri"/>
              </a:rPr>
              <a:t> well-being.</a:t>
            </a:r>
          </a:p>
          <a:p>
            <a:pPr marL="171450" indent="-171450">
              <a:buFont typeface="Arial"/>
              <a:buChar char="•"/>
            </a:pPr>
            <a:r>
              <a:rPr lang="en-GB" i="0" dirty="0">
                <a:latin typeface="Calibri"/>
                <a:cs typeface="Calibri"/>
              </a:rPr>
              <a:t>Read the slide.</a:t>
            </a:r>
            <a:endParaRPr lang="en-GB" i="0" dirty="0"/>
          </a:p>
          <a:p>
            <a:pPr marL="171450" indent="-171450">
              <a:buFont typeface="Arial"/>
              <a:buChar char="•"/>
            </a:pPr>
            <a:r>
              <a:rPr lang="en-GB" i="1" dirty="0">
                <a:latin typeface="Calibri"/>
                <a:cs typeface="Calibri"/>
              </a:rPr>
              <a:t>As a school, we also prioritise reading to the children daily to encourage the love of reading.</a:t>
            </a:r>
          </a:p>
          <a:p>
            <a:pPr marL="171450" indent="-171450">
              <a:buFont typeface="Arial"/>
              <a:buChar char="•"/>
            </a:pPr>
            <a:endParaRPr lang="en-GB" dirty="0"/>
          </a:p>
        </p:txBody>
      </p:sp>
    </p:spTree>
    <p:extLst>
      <p:ext uri="{BB962C8B-B14F-4D97-AF65-F5344CB8AC3E}">
        <p14:creationId xmlns:p14="http://schemas.microsoft.com/office/powerpoint/2010/main" val="249333977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indent="0">
              <a:buFont typeface="Arial"/>
              <a:buNone/>
            </a:pPr>
            <a:r>
              <a:rPr lang="en-GB" b="1" dirty="0">
                <a:latin typeface="Calibri"/>
                <a:cs typeface="Calibri"/>
              </a:rPr>
              <a:t>Slide purpose:</a:t>
            </a:r>
          </a:p>
          <a:p>
            <a:pPr marL="171450" indent="-171450">
              <a:buFont typeface="Arial"/>
              <a:buChar char="•"/>
            </a:pPr>
            <a:r>
              <a:rPr lang="en-GB" dirty="0">
                <a:latin typeface="Calibri"/>
                <a:cs typeface="Calibri"/>
              </a:rPr>
              <a:t>Guidance on supporting</a:t>
            </a:r>
            <a:r>
              <a:rPr lang="en-GB" baseline="0" dirty="0">
                <a:latin typeface="Calibri"/>
                <a:cs typeface="Calibri"/>
              </a:rPr>
              <a:t> phonics learning</a:t>
            </a:r>
            <a:r>
              <a:rPr lang="en-GB" dirty="0">
                <a:latin typeface="Calibri"/>
                <a:cs typeface="Calibri"/>
              </a:rPr>
              <a:t> at home</a:t>
            </a:r>
            <a:endParaRPr lang="en-US" dirty="0"/>
          </a:p>
          <a:p>
            <a:endParaRPr lang="en-GB" dirty="0">
              <a:latin typeface="Calibri"/>
              <a:cs typeface="Calibri"/>
            </a:endParaRPr>
          </a:p>
          <a:p>
            <a:pPr marL="0" indent="0">
              <a:buFont typeface="Arial" charset="0"/>
              <a:buNone/>
            </a:pPr>
            <a:r>
              <a:rPr lang="en-GB" b="1" dirty="0">
                <a:latin typeface="Calibri"/>
                <a:cs typeface="Calibri"/>
              </a:rPr>
              <a:t>Suggested script:</a:t>
            </a:r>
            <a:endParaRPr lang="en-GB" dirty="0">
              <a:latin typeface="Calibri"/>
              <a:cs typeface="Calibri"/>
            </a:endParaRPr>
          </a:p>
          <a:p>
            <a:pPr marL="171450" indent="-171450">
              <a:buFont typeface="Arial"/>
              <a:buChar char="•"/>
            </a:pPr>
            <a:r>
              <a:rPr lang="en-US" i="1" dirty="0">
                <a:latin typeface="Calibri"/>
                <a:cs typeface="Calibri"/>
              </a:rPr>
              <a:t>It is really important that you pronounce the sounds correctly at home if you are supporting your child. </a:t>
            </a:r>
          </a:p>
          <a:p>
            <a:pPr marL="171450" indent="-171450">
              <a:buFont typeface="Arial"/>
              <a:buChar char="•"/>
            </a:pPr>
            <a:r>
              <a:rPr lang="en-US" i="1" dirty="0">
                <a:latin typeface="Calibri"/>
                <a:cs typeface="Calibri"/>
              </a:rPr>
              <a:t>These videos are on the website for you to refer to and if you are unsure, please ask your child’s teacher.</a:t>
            </a:r>
            <a:endParaRPr lang="en-US" dirty="0">
              <a:cs typeface="Calibri"/>
            </a:endParaRPr>
          </a:p>
          <a:p>
            <a:pPr marL="171450" indent="-171450">
              <a:buFont typeface="Arial"/>
              <a:buChar char="•"/>
            </a:pPr>
            <a:r>
              <a:rPr lang="en-US" i="0" dirty="0">
                <a:latin typeface="Calibri"/>
                <a:cs typeface="Calibri"/>
              </a:rPr>
              <a:t>Show the parents where to access the videos on the website and play them.</a:t>
            </a:r>
            <a:r>
              <a:rPr lang="en-US" i="0" baseline="0" dirty="0">
                <a:latin typeface="Calibri"/>
                <a:cs typeface="Calibri"/>
              </a:rPr>
              <a:t> </a:t>
            </a:r>
            <a:r>
              <a:rPr lang="en-US" i="0" dirty="0">
                <a:latin typeface="Calibri"/>
                <a:cs typeface="Calibri"/>
                <a:hlinkClick r:id="rId3"/>
              </a:rPr>
              <a:t>https://www.littlewandlelettersandsounds.org.uk/resources/for-parents/</a:t>
            </a:r>
            <a:r>
              <a:rPr lang="en-US" i="0" dirty="0">
                <a:latin typeface="Calibri"/>
                <a:cs typeface="Calibri"/>
              </a:rPr>
              <a:t> </a:t>
            </a:r>
          </a:p>
          <a:p>
            <a:pPr marL="171450" marR="0" lvl="0" indent="-171450" algn="l" defTabSz="914400" rtl="0" eaLnBrk="0" fontAlgn="base" latinLnBrk="0" hangingPunct="0">
              <a:lnSpc>
                <a:spcPct val="100000"/>
              </a:lnSpc>
              <a:spcBef>
                <a:spcPct val="0"/>
              </a:spcBef>
              <a:spcAft>
                <a:spcPct val="0"/>
              </a:spcAft>
              <a:buClrTx/>
              <a:buSzTx/>
              <a:buFont typeface="Arial"/>
              <a:buChar char="•"/>
              <a:tabLst/>
              <a:defRPr/>
            </a:pPr>
            <a:r>
              <a:rPr lang="en-US" i="0" dirty="0">
                <a:latin typeface="Calibri"/>
                <a:cs typeface="Calibri"/>
              </a:rPr>
              <a:t>Tell the parents that ‘Little Wandle at Home’ phonics flashcards are available from HarperCollins: </a:t>
            </a:r>
            <a:r>
              <a:rPr lang="en-GB" dirty="0">
                <a:solidFill>
                  <a:srgbClr val="3F3F3F"/>
                </a:solidFill>
                <a:effectLst/>
                <a:latin typeface="Helvetica" pitchFamily="2" charset="0"/>
              </a:rPr>
              <a:t>https://</a:t>
            </a:r>
            <a:r>
              <a:rPr lang="en-GB" dirty="0" err="1">
                <a:solidFill>
                  <a:srgbClr val="3F3F3F"/>
                </a:solidFill>
                <a:effectLst/>
                <a:latin typeface="Helvetica" pitchFamily="2" charset="0"/>
              </a:rPr>
              <a:t>collins.co.uk</a:t>
            </a:r>
            <a:r>
              <a:rPr lang="en-GB" dirty="0">
                <a:solidFill>
                  <a:srgbClr val="3F3F3F"/>
                </a:solidFill>
                <a:effectLst/>
                <a:latin typeface="Helvetica" pitchFamily="2" charset="0"/>
              </a:rPr>
              <a:t>/pages/little-</a:t>
            </a:r>
            <a:r>
              <a:rPr lang="en-GB" dirty="0" err="1">
                <a:solidFill>
                  <a:srgbClr val="3F3F3F"/>
                </a:solidFill>
                <a:effectLst/>
                <a:latin typeface="Helvetica" pitchFamily="2" charset="0"/>
              </a:rPr>
              <a:t>wandle</a:t>
            </a:r>
            <a:r>
              <a:rPr lang="en-GB" dirty="0">
                <a:solidFill>
                  <a:srgbClr val="3F3F3F"/>
                </a:solidFill>
                <a:effectLst/>
                <a:latin typeface="Helvetica" pitchFamily="2" charset="0"/>
              </a:rPr>
              <a:t>-at-home</a:t>
            </a:r>
          </a:p>
          <a:p>
            <a:pPr marL="171450" indent="-171450">
              <a:buFont typeface="Arial"/>
              <a:buChar char="•"/>
            </a:pPr>
            <a:endParaRPr lang="en-US" i="0" dirty="0">
              <a:cs typeface="Calibri"/>
            </a:endParaRPr>
          </a:p>
          <a:p>
            <a:pPr marL="171450" indent="-171450">
              <a:buFont typeface="Arial"/>
              <a:buChar char="•"/>
            </a:pPr>
            <a:endParaRPr lang="en-US" i="0" dirty="0">
              <a:cs typeface="Calibri"/>
            </a:endParaRPr>
          </a:p>
          <a:p>
            <a:endParaRPr lang="en-US" dirty="0"/>
          </a:p>
        </p:txBody>
      </p:sp>
    </p:spTree>
    <p:extLst>
      <p:ext uri="{BB962C8B-B14F-4D97-AF65-F5344CB8AC3E}">
        <p14:creationId xmlns:p14="http://schemas.microsoft.com/office/powerpoint/2010/main" val="139105861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indent="0">
              <a:buFont typeface="Arial"/>
              <a:buNone/>
            </a:pPr>
            <a:r>
              <a:rPr lang="en-GB" b="1" dirty="0">
                <a:latin typeface="Calibri"/>
                <a:cs typeface="Calibri"/>
              </a:rPr>
              <a:t>Slide purpose:</a:t>
            </a:r>
          </a:p>
          <a:p>
            <a:pPr marL="171450" indent="-171450">
              <a:buFont typeface="Arial" panose="020B0604020202020204" pitchFamily="34" charset="0"/>
              <a:buChar char="•"/>
            </a:pPr>
            <a:r>
              <a:rPr lang="en-GB" b="0" dirty="0"/>
              <a:t>Key takeaway</a:t>
            </a:r>
            <a:r>
              <a:rPr lang="en-GB" b="0" baseline="0" dirty="0"/>
              <a:t>/</a:t>
            </a:r>
            <a:r>
              <a:rPr lang="en-GB" b="0">
                <a:latin typeface="Calibri"/>
                <a:cs typeface="Calibri"/>
              </a:rPr>
              <a:t>f</a:t>
            </a:r>
            <a:r>
              <a:rPr lang="en-GB">
                <a:latin typeface="Calibri"/>
                <a:cs typeface="Calibri"/>
              </a:rPr>
              <a:t>inal message</a:t>
            </a:r>
            <a:endParaRPr lang="en-US" dirty="0"/>
          </a:p>
          <a:p>
            <a:pPr marL="171450" indent="-171450">
              <a:buFont typeface="Arial"/>
              <a:buChar char="•"/>
            </a:pPr>
            <a:endParaRPr lang="en-GB" b="1" dirty="0">
              <a:latin typeface="Calibri"/>
              <a:cs typeface="Calibri"/>
            </a:endParaRPr>
          </a:p>
          <a:p>
            <a:pPr marL="0" indent="0">
              <a:buFont typeface="Arial"/>
              <a:buNone/>
            </a:pPr>
            <a:r>
              <a:rPr lang="en-GB" b="1" dirty="0">
                <a:latin typeface="Calibri"/>
                <a:cs typeface="Calibri"/>
              </a:rPr>
              <a:t>Suggested script:</a:t>
            </a:r>
            <a:endParaRPr lang="en-US" b="0" dirty="0">
              <a:latin typeface="Calibri" panose="020F0502020204030204" pitchFamily="34" charset="0"/>
              <a:cs typeface="Calibri" panose="020F0502020204030204" pitchFamily="34" charset="0"/>
            </a:endParaRPr>
          </a:p>
          <a:p>
            <a:pPr marL="171450" indent="-171450">
              <a:buFont typeface="Arial"/>
              <a:buChar char="•"/>
            </a:pPr>
            <a:r>
              <a:rPr lang="en-GB" i="0" dirty="0"/>
              <a:t>Read the quote.</a:t>
            </a:r>
            <a:endParaRPr lang="en-US" i="0" dirty="0"/>
          </a:p>
          <a:p>
            <a:pPr marL="171450" indent="-171450">
              <a:buFont typeface="Arial"/>
              <a:buChar char="•"/>
            </a:pPr>
            <a:r>
              <a:rPr lang="en-US" i="1" dirty="0">
                <a:latin typeface="Calibri"/>
                <a:cs typeface="Calibri"/>
              </a:rPr>
              <a:t>Working together will ensure that your children become skilled readers.</a:t>
            </a:r>
            <a:endParaRPr lang="en-US" dirty="0"/>
          </a:p>
        </p:txBody>
      </p:sp>
    </p:spTree>
    <p:extLst>
      <p:ext uri="{BB962C8B-B14F-4D97-AF65-F5344CB8AC3E}">
        <p14:creationId xmlns:p14="http://schemas.microsoft.com/office/powerpoint/2010/main" val="32465319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emf"/><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3">
            <a:extLst>
              <a:ext uri="{FF2B5EF4-FFF2-40B4-BE49-F238E27FC236}">
                <a16:creationId xmlns:a16="http://schemas.microsoft.com/office/drawing/2014/main" id="{EBE2B6B3-B4D6-0C48-A6F3-7C7BA60DB1FF}"/>
              </a:ext>
            </a:extLst>
          </p:cNvPr>
          <p:cNvSpPr>
            <a:spLocks noGrp="1"/>
          </p:cNvSpPr>
          <p:nvPr>
            <p:ph type="sldNum" sz="quarter" idx="10"/>
          </p:nvPr>
        </p:nvSpPr>
        <p:spPr>
          <a:ln/>
        </p:spPr>
        <p:txBody>
          <a:bodyPr/>
          <a:lstStyle>
            <a:lvl1pPr>
              <a:defRPr/>
            </a:lvl1pPr>
          </a:lstStyle>
          <a:p>
            <a:fld id="{63E536B8-4A1E-B343-AF8C-FF757BA96125}" type="slidenum">
              <a:rPr lang="en-US" altLang="en-US"/>
              <a:pPr/>
              <a:t>‹#›</a:t>
            </a:fld>
            <a:endParaRPr lang="en-US" altLang="en-US"/>
          </a:p>
        </p:txBody>
      </p:sp>
    </p:spTree>
    <p:extLst>
      <p:ext uri="{BB962C8B-B14F-4D97-AF65-F5344CB8AC3E}">
        <p14:creationId xmlns:p14="http://schemas.microsoft.com/office/powerpoint/2010/main" val="4990742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FFBAEA52-D0D2-B049-80AB-560660D72411}"/>
              </a:ext>
            </a:extLst>
          </p:cNvPr>
          <p:cNvSpPr>
            <a:spLocks noGrp="1"/>
          </p:cNvSpPr>
          <p:nvPr>
            <p:ph type="body" sz="quarter" idx="10"/>
          </p:nvPr>
        </p:nvSpPr>
        <p:spPr>
          <a:xfrm>
            <a:off x="479376" y="1916832"/>
            <a:ext cx="11161240" cy="4392488"/>
          </a:xfrm>
          <a:prstGeom prst="rect">
            <a:avLst/>
          </a:prstGeom>
        </p:spPr>
        <p:txBody>
          <a:bodyPr/>
          <a:lstStyle>
            <a:lvl1pPr>
              <a:defRPr>
                <a:solidFill>
                  <a:schemeClr val="tx1">
                    <a:lumMod val="65000"/>
                    <a:lumOff val="35000"/>
                  </a:schemeClr>
                </a:solidFill>
              </a:defRPr>
            </a:lvl1pPr>
            <a:lvl2pPr>
              <a:defRPr>
                <a:solidFill>
                  <a:schemeClr val="tx1">
                    <a:lumMod val="65000"/>
                    <a:lumOff val="35000"/>
                  </a:schemeClr>
                </a:solidFill>
              </a:defRPr>
            </a:lvl2pPr>
            <a:lvl3pPr>
              <a:defRPr>
                <a:solidFill>
                  <a:schemeClr val="tx1">
                    <a:lumMod val="65000"/>
                    <a:lumOff val="35000"/>
                  </a:schemeClr>
                </a:solidFill>
              </a:defRPr>
            </a:lvl3pPr>
            <a:lvl4pPr>
              <a:defRPr sz="2000">
                <a:solidFill>
                  <a:schemeClr val="tx1">
                    <a:lumMod val="65000"/>
                    <a:lumOff val="35000"/>
                  </a:schemeClr>
                </a:solidFill>
              </a:defRPr>
            </a:lvl4pPr>
            <a:lvl5pPr>
              <a:defRPr sz="2000">
                <a:solidFill>
                  <a:schemeClr val="tx1">
                    <a:lumMod val="65000"/>
                    <a:lumOff val="35000"/>
                  </a:schemeClr>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itle 6">
            <a:extLst>
              <a:ext uri="{FF2B5EF4-FFF2-40B4-BE49-F238E27FC236}">
                <a16:creationId xmlns:a16="http://schemas.microsoft.com/office/drawing/2014/main" id="{7C553B36-7CD1-D746-9E03-7490FF01DAB2}"/>
              </a:ext>
            </a:extLst>
          </p:cNvPr>
          <p:cNvSpPr>
            <a:spLocks noGrp="1"/>
          </p:cNvSpPr>
          <p:nvPr>
            <p:ph type="title"/>
          </p:nvPr>
        </p:nvSpPr>
        <p:spPr>
          <a:xfrm>
            <a:off x="479376" y="332656"/>
            <a:ext cx="9793088" cy="1152128"/>
          </a:xfrm>
          <a:prstGeom prst="rect">
            <a:avLst/>
          </a:prstGeom>
        </p:spPr>
        <p:txBody>
          <a:bodyPr anchor="b" anchorCtr="0"/>
          <a:lstStyle>
            <a:lvl1pPr>
              <a:defRPr sz="4000">
                <a:solidFill>
                  <a:schemeClr val="accent1"/>
                </a:solidFill>
              </a:defRPr>
            </a:lvl1pPr>
          </a:lstStyle>
          <a:p>
            <a:r>
              <a:rPr lang="en-US" dirty="0"/>
              <a:t>Click to edit Master title style</a:t>
            </a:r>
          </a:p>
        </p:txBody>
      </p:sp>
    </p:spTree>
    <p:extLst>
      <p:ext uri="{BB962C8B-B14F-4D97-AF65-F5344CB8AC3E}">
        <p14:creationId xmlns:p14="http://schemas.microsoft.com/office/powerpoint/2010/main" val="21346706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FFBAEA52-D0D2-B049-80AB-560660D72411}"/>
              </a:ext>
            </a:extLst>
          </p:cNvPr>
          <p:cNvSpPr>
            <a:spLocks noGrp="1"/>
          </p:cNvSpPr>
          <p:nvPr>
            <p:ph type="body" sz="quarter" idx="10"/>
          </p:nvPr>
        </p:nvSpPr>
        <p:spPr>
          <a:xfrm>
            <a:off x="479376" y="1916832"/>
            <a:ext cx="5256584" cy="4392488"/>
          </a:xfrm>
          <a:prstGeom prst="rect">
            <a:avLst/>
          </a:prstGeom>
        </p:spPr>
        <p:txBody>
          <a:bodyPr/>
          <a:lstStyle>
            <a:lvl1pPr>
              <a:defRPr>
                <a:solidFill>
                  <a:schemeClr val="tx1">
                    <a:lumMod val="65000"/>
                    <a:lumOff val="35000"/>
                  </a:schemeClr>
                </a:solidFill>
              </a:defRPr>
            </a:lvl1pPr>
            <a:lvl2pPr>
              <a:defRPr>
                <a:solidFill>
                  <a:schemeClr val="tx1">
                    <a:lumMod val="65000"/>
                    <a:lumOff val="35000"/>
                  </a:schemeClr>
                </a:solidFill>
              </a:defRPr>
            </a:lvl2pPr>
            <a:lvl3pPr>
              <a:defRPr>
                <a:solidFill>
                  <a:schemeClr val="tx1">
                    <a:lumMod val="65000"/>
                    <a:lumOff val="35000"/>
                  </a:schemeClr>
                </a:solidFill>
              </a:defRPr>
            </a:lvl3pPr>
            <a:lvl4pPr>
              <a:defRPr sz="2000">
                <a:solidFill>
                  <a:schemeClr val="tx1">
                    <a:lumMod val="65000"/>
                    <a:lumOff val="35000"/>
                  </a:schemeClr>
                </a:solidFill>
              </a:defRPr>
            </a:lvl4pPr>
            <a:lvl5pPr>
              <a:defRPr sz="2000">
                <a:solidFill>
                  <a:schemeClr val="tx1">
                    <a:lumMod val="65000"/>
                    <a:lumOff val="35000"/>
                  </a:schemeClr>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itle 6">
            <a:extLst>
              <a:ext uri="{FF2B5EF4-FFF2-40B4-BE49-F238E27FC236}">
                <a16:creationId xmlns:a16="http://schemas.microsoft.com/office/drawing/2014/main" id="{7C553B36-7CD1-D746-9E03-7490FF01DAB2}"/>
              </a:ext>
            </a:extLst>
          </p:cNvPr>
          <p:cNvSpPr>
            <a:spLocks noGrp="1"/>
          </p:cNvSpPr>
          <p:nvPr>
            <p:ph type="title"/>
          </p:nvPr>
        </p:nvSpPr>
        <p:spPr>
          <a:xfrm>
            <a:off x="479376" y="332656"/>
            <a:ext cx="9793088" cy="1152128"/>
          </a:xfrm>
          <a:prstGeom prst="rect">
            <a:avLst/>
          </a:prstGeom>
        </p:spPr>
        <p:txBody>
          <a:bodyPr anchor="b" anchorCtr="0"/>
          <a:lstStyle>
            <a:lvl1pPr>
              <a:defRPr sz="4000">
                <a:solidFill>
                  <a:schemeClr val="accent1"/>
                </a:solidFill>
              </a:defRPr>
            </a:lvl1pPr>
          </a:lstStyle>
          <a:p>
            <a:r>
              <a:rPr lang="en-US" dirty="0"/>
              <a:t>Click to edit Master title style</a:t>
            </a:r>
          </a:p>
        </p:txBody>
      </p:sp>
      <p:sp>
        <p:nvSpPr>
          <p:cNvPr id="6" name="Text Placeholder 2">
            <a:extLst>
              <a:ext uri="{FF2B5EF4-FFF2-40B4-BE49-F238E27FC236}">
                <a16:creationId xmlns:a16="http://schemas.microsoft.com/office/drawing/2014/main" id="{FCA5357F-9713-BB4D-9AE1-E10DB318EF40}"/>
              </a:ext>
            </a:extLst>
          </p:cNvPr>
          <p:cNvSpPr>
            <a:spLocks noGrp="1"/>
          </p:cNvSpPr>
          <p:nvPr>
            <p:ph type="body" sz="quarter" idx="11"/>
          </p:nvPr>
        </p:nvSpPr>
        <p:spPr>
          <a:xfrm>
            <a:off x="6240016" y="1916832"/>
            <a:ext cx="5256584" cy="4392488"/>
          </a:xfrm>
          <a:prstGeom prst="rect">
            <a:avLst/>
          </a:prstGeom>
        </p:spPr>
        <p:txBody>
          <a:bodyPr/>
          <a:lstStyle>
            <a:lvl1pPr>
              <a:defRPr>
                <a:solidFill>
                  <a:schemeClr val="tx1">
                    <a:lumMod val="65000"/>
                    <a:lumOff val="35000"/>
                  </a:schemeClr>
                </a:solidFill>
              </a:defRPr>
            </a:lvl1pPr>
            <a:lvl2pPr>
              <a:defRPr>
                <a:solidFill>
                  <a:schemeClr val="tx1">
                    <a:lumMod val="65000"/>
                    <a:lumOff val="35000"/>
                  </a:schemeClr>
                </a:solidFill>
              </a:defRPr>
            </a:lvl2pPr>
            <a:lvl3pPr>
              <a:defRPr>
                <a:solidFill>
                  <a:schemeClr val="tx1">
                    <a:lumMod val="65000"/>
                    <a:lumOff val="35000"/>
                  </a:schemeClr>
                </a:solidFill>
              </a:defRPr>
            </a:lvl3pPr>
            <a:lvl4pPr>
              <a:defRPr sz="2000">
                <a:solidFill>
                  <a:schemeClr val="tx1">
                    <a:lumMod val="65000"/>
                    <a:lumOff val="35000"/>
                  </a:schemeClr>
                </a:solidFill>
              </a:defRPr>
            </a:lvl4pPr>
            <a:lvl5pPr>
              <a:defRPr sz="2000">
                <a:solidFill>
                  <a:schemeClr val="tx1">
                    <a:lumMod val="65000"/>
                    <a:lumOff val="35000"/>
                  </a:schemeClr>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4118882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FFBAEA52-D0D2-B049-80AB-560660D72411}"/>
              </a:ext>
            </a:extLst>
          </p:cNvPr>
          <p:cNvSpPr>
            <a:spLocks noGrp="1"/>
          </p:cNvSpPr>
          <p:nvPr>
            <p:ph type="body" sz="quarter" idx="10"/>
          </p:nvPr>
        </p:nvSpPr>
        <p:spPr>
          <a:xfrm>
            <a:off x="479376" y="1916832"/>
            <a:ext cx="5256584" cy="4392488"/>
          </a:xfrm>
          <a:prstGeom prst="rect">
            <a:avLst/>
          </a:prstGeom>
        </p:spPr>
        <p:txBody>
          <a:bodyPr/>
          <a:lstStyle>
            <a:lvl1pPr>
              <a:defRPr>
                <a:solidFill>
                  <a:schemeClr val="tx1">
                    <a:lumMod val="65000"/>
                    <a:lumOff val="35000"/>
                  </a:schemeClr>
                </a:solidFill>
              </a:defRPr>
            </a:lvl1pPr>
            <a:lvl2pPr>
              <a:defRPr>
                <a:solidFill>
                  <a:schemeClr val="tx1">
                    <a:lumMod val="65000"/>
                    <a:lumOff val="35000"/>
                  </a:schemeClr>
                </a:solidFill>
              </a:defRPr>
            </a:lvl2pPr>
            <a:lvl3pPr>
              <a:defRPr>
                <a:solidFill>
                  <a:schemeClr val="tx1">
                    <a:lumMod val="65000"/>
                    <a:lumOff val="35000"/>
                  </a:schemeClr>
                </a:solidFill>
              </a:defRPr>
            </a:lvl3pPr>
            <a:lvl4pPr>
              <a:defRPr sz="2000">
                <a:solidFill>
                  <a:schemeClr val="tx1">
                    <a:lumMod val="65000"/>
                    <a:lumOff val="35000"/>
                  </a:schemeClr>
                </a:solidFill>
              </a:defRPr>
            </a:lvl4pPr>
            <a:lvl5pPr>
              <a:defRPr sz="2000">
                <a:solidFill>
                  <a:schemeClr val="tx1">
                    <a:lumMod val="65000"/>
                    <a:lumOff val="35000"/>
                  </a:schemeClr>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itle 6">
            <a:extLst>
              <a:ext uri="{FF2B5EF4-FFF2-40B4-BE49-F238E27FC236}">
                <a16:creationId xmlns:a16="http://schemas.microsoft.com/office/drawing/2014/main" id="{7C553B36-7CD1-D746-9E03-7490FF01DAB2}"/>
              </a:ext>
            </a:extLst>
          </p:cNvPr>
          <p:cNvSpPr>
            <a:spLocks noGrp="1"/>
          </p:cNvSpPr>
          <p:nvPr>
            <p:ph type="title"/>
          </p:nvPr>
        </p:nvSpPr>
        <p:spPr>
          <a:xfrm>
            <a:off x="479376" y="332656"/>
            <a:ext cx="9793088" cy="1152128"/>
          </a:xfrm>
          <a:prstGeom prst="rect">
            <a:avLst/>
          </a:prstGeom>
        </p:spPr>
        <p:txBody>
          <a:bodyPr anchor="b" anchorCtr="0"/>
          <a:lstStyle>
            <a:lvl1pPr>
              <a:defRPr sz="4000">
                <a:solidFill>
                  <a:schemeClr val="accent1"/>
                </a:solidFill>
              </a:defRPr>
            </a:lvl1pPr>
          </a:lstStyle>
          <a:p>
            <a:r>
              <a:rPr lang="en-US" dirty="0"/>
              <a:t>Click to edit Master title style</a:t>
            </a:r>
          </a:p>
        </p:txBody>
      </p:sp>
      <p:sp>
        <p:nvSpPr>
          <p:cNvPr id="4" name="Picture Placeholder 3">
            <a:extLst>
              <a:ext uri="{FF2B5EF4-FFF2-40B4-BE49-F238E27FC236}">
                <a16:creationId xmlns:a16="http://schemas.microsoft.com/office/drawing/2014/main" id="{EADF02A9-D1D6-1947-8903-4AEE4B422F55}"/>
              </a:ext>
            </a:extLst>
          </p:cNvPr>
          <p:cNvSpPr>
            <a:spLocks noGrp="1"/>
          </p:cNvSpPr>
          <p:nvPr>
            <p:ph type="pic" sz="quarter" idx="11"/>
          </p:nvPr>
        </p:nvSpPr>
        <p:spPr>
          <a:xfrm>
            <a:off x="6096000" y="1916113"/>
            <a:ext cx="5473700" cy="4392612"/>
          </a:xfrm>
          <a:prstGeom prst="rect">
            <a:avLst/>
          </a:prstGeom>
        </p:spPr>
        <p:txBody>
          <a:bodyPr/>
          <a:lstStyle/>
          <a:p>
            <a:endParaRPr lang="en-US"/>
          </a:p>
        </p:txBody>
      </p:sp>
    </p:spTree>
    <p:extLst>
      <p:ext uri="{BB962C8B-B14F-4D97-AF65-F5344CB8AC3E}">
        <p14:creationId xmlns:p14="http://schemas.microsoft.com/office/powerpoint/2010/main" val="273617394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2758666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59C405-5329-8F44-BF87-076C7BC7DF3F}"/>
              </a:ext>
            </a:extLst>
          </p:cNvPr>
          <p:cNvSpPr>
            <a:spLocks noGrp="1"/>
          </p:cNvSpPr>
          <p:nvPr>
            <p:ph type="title"/>
          </p:nvPr>
        </p:nvSpPr>
        <p:spPr>
          <a:xfrm>
            <a:off x="838200" y="365125"/>
            <a:ext cx="10515600" cy="1325563"/>
          </a:xfrm>
          <a:prstGeom prst="rect">
            <a:avLst/>
          </a:prstGeom>
        </p:spPr>
        <p:txBody>
          <a:bodyPr/>
          <a:lstStyle/>
          <a:p>
            <a:r>
              <a:rPr lang="en-GB"/>
              <a:t>Click to edit Master title style</a:t>
            </a:r>
            <a:endParaRPr lang="en-US"/>
          </a:p>
        </p:txBody>
      </p:sp>
    </p:spTree>
    <p:extLst>
      <p:ext uri="{BB962C8B-B14F-4D97-AF65-F5344CB8AC3E}">
        <p14:creationId xmlns:p14="http://schemas.microsoft.com/office/powerpoint/2010/main" val="8209913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3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6640505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1257300" y="2286000"/>
            <a:ext cx="4791456" cy="361950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6647795" y="2286000"/>
            <a:ext cx="4791456" cy="3619500"/>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5B1524F4-450B-494A-8168-C27743591B4F}" type="datetimeFigureOut">
              <a:rPr lang="en-US" smtClean="0"/>
              <a:t>9/8/2026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9301055-81AA-C044-9423-EC0F2F6D7467}" type="slidenum">
              <a:rPr lang="en-US" smtClean="0"/>
              <a:t>‹#›</a:t>
            </a:fld>
            <a:endParaRPr lang="en-US"/>
          </a:p>
        </p:txBody>
      </p:sp>
    </p:spTree>
    <p:extLst>
      <p:ext uri="{BB962C8B-B14F-4D97-AF65-F5344CB8AC3E}">
        <p14:creationId xmlns:p14="http://schemas.microsoft.com/office/powerpoint/2010/main" val="3265911459"/>
      </p:ext>
    </p:extLst>
  </p:cSld>
  <p:clrMapOvr>
    <a:masterClrMapping/>
  </p:clrMapOvr>
  <p:extLst>
    <p:ext uri="{DCECCB84-F9BA-43D5-87BE-67443E8EF086}">
      <p15:sldGuideLst xmlns:p15="http://schemas.microsoft.com/office/powerpoint/2012/main"/>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accent3"/>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7150060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1_Blank">
    <p:bg>
      <p:bgPr>
        <a:solidFill>
          <a:schemeClr val="accent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515051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2_Blank">
    <p:bg>
      <p:bgPr>
        <a:solidFill>
          <a:schemeClr val="accent6"/>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6859655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 Layout">
    <p:bg>
      <p:bgPr>
        <a:solidFill>
          <a:schemeClr val="accent4"/>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700808-5329-3A4B-BC95-FF75E1EE370A}"/>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114615883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22E540B-6FFD-224B-9D6F-F9DA65DD97EF}"/>
              </a:ext>
            </a:extLst>
          </p:cNvPr>
          <p:cNvSpPr>
            <a:spLocks noGrp="1"/>
          </p:cNvSpPr>
          <p:nvPr>
            <p:ph type="body" sz="quarter" idx="10" hasCustomPrompt="1"/>
          </p:nvPr>
        </p:nvSpPr>
        <p:spPr>
          <a:xfrm>
            <a:off x="1488003" y="2636912"/>
            <a:ext cx="9215995" cy="3168352"/>
          </a:xfrm>
          <a:prstGeom prst="rect">
            <a:avLst/>
          </a:prstGeom>
        </p:spPr>
        <p:txBody>
          <a:bodyPr anchor="ctr" anchorCtr="0"/>
          <a:lstStyle>
            <a:lvl1pPr marL="0" indent="0" algn="ctr">
              <a:lnSpc>
                <a:spcPct val="120000"/>
              </a:lnSpc>
              <a:buNone/>
              <a:defRPr sz="2600" b="1">
                <a:solidFill>
                  <a:schemeClr val="bg1"/>
                </a:solidFill>
              </a:defRPr>
            </a:lvl1pPr>
            <a:lvl2pPr marL="457200" indent="0" algn="ctr">
              <a:buNone/>
              <a:defRPr sz="2200" b="1"/>
            </a:lvl2pPr>
            <a:lvl3pPr marL="914400" indent="0" algn="ctr">
              <a:buNone/>
              <a:defRPr sz="2200" b="1"/>
            </a:lvl3pPr>
            <a:lvl4pPr marL="1371600" indent="0" algn="ctr">
              <a:buNone/>
              <a:defRPr sz="2200" b="1"/>
            </a:lvl4pPr>
            <a:lvl5pPr marL="1828800" indent="0" algn="ctr">
              <a:buNone/>
              <a:defRPr sz="2200" b="1"/>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Suspendisse</a:t>
            </a:r>
            <a:r>
              <a:rPr lang="en-US" dirty="0"/>
              <a:t> </a:t>
            </a:r>
            <a:r>
              <a:rPr lang="en-US" dirty="0" err="1"/>
              <a:t>auctor</a:t>
            </a:r>
            <a:r>
              <a:rPr lang="en-US" dirty="0"/>
              <a:t> lacinia </a:t>
            </a:r>
            <a:r>
              <a:rPr lang="en-US" dirty="0" err="1"/>
              <a:t>efficitur</a:t>
            </a:r>
            <a:r>
              <a:rPr lang="en-US" dirty="0"/>
              <a:t>. Ut </a:t>
            </a:r>
            <a:r>
              <a:rPr lang="en-US" dirty="0" err="1"/>
              <a:t>condimentum</a:t>
            </a:r>
            <a:r>
              <a:rPr lang="en-US" dirty="0"/>
              <a:t> </a:t>
            </a:r>
            <a:r>
              <a:rPr lang="en-US" dirty="0" err="1"/>
              <a:t>faucibus</a:t>
            </a:r>
            <a:r>
              <a:rPr lang="en-US" dirty="0"/>
              <a:t> </a:t>
            </a:r>
            <a:r>
              <a:rPr lang="en-US" dirty="0" err="1"/>
              <a:t>varius</a:t>
            </a:r>
            <a:r>
              <a:rPr lang="en-US" dirty="0"/>
              <a:t>. </a:t>
            </a:r>
            <a:r>
              <a:rPr lang="en-US" dirty="0" err="1"/>
              <a:t>Fusce</a:t>
            </a:r>
            <a:r>
              <a:rPr lang="en-US" dirty="0"/>
              <a:t> dictum </a:t>
            </a:r>
            <a:r>
              <a:rPr lang="en-US" dirty="0" err="1"/>
              <a:t>urna</a:t>
            </a:r>
            <a:r>
              <a:rPr lang="en-US" dirty="0"/>
              <a:t> sit </a:t>
            </a:r>
            <a:r>
              <a:rPr lang="en-US" dirty="0" err="1"/>
              <a:t>amet</a:t>
            </a:r>
            <a:r>
              <a:rPr lang="en-US" dirty="0"/>
              <a:t> tempus </a:t>
            </a:r>
            <a:r>
              <a:rPr lang="en-US" dirty="0" err="1"/>
              <a:t>ultricies</a:t>
            </a:r>
            <a:r>
              <a:rPr lang="en-US" dirty="0"/>
              <a:t>. </a:t>
            </a:r>
            <a:r>
              <a:rPr lang="en-US" dirty="0" err="1"/>
              <a:t>Nullam</a:t>
            </a:r>
            <a:r>
              <a:rPr lang="en-US" dirty="0"/>
              <a:t> </a:t>
            </a:r>
            <a:r>
              <a:rPr lang="en-US" dirty="0" err="1"/>
              <a:t>quis</a:t>
            </a:r>
            <a:r>
              <a:rPr lang="en-US" dirty="0"/>
              <a:t> </a:t>
            </a:r>
            <a:r>
              <a:rPr lang="en-US" dirty="0" err="1"/>
              <a:t>lobortis</a:t>
            </a:r>
            <a:r>
              <a:rPr lang="en-US" dirty="0"/>
              <a:t> </a:t>
            </a:r>
            <a:r>
              <a:rPr lang="en-US" dirty="0" err="1"/>
              <a:t>velit</a:t>
            </a:r>
            <a:r>
              <a:rPr lang="en-US" dirty="0"/>
              <a:t>. </a:t>
            </a:r>
          </a:p>
        </p:txBody>
      </p:sp>
      <p:pic>
        <p:nvPicPr>
          <p:cNvPr id="5" name="Picture 4">
            <a:extLst>
              <a:ext uri="{FF2B5EF4-FFF2-40B4-BE49-F238E27FC236}">
                <a16:creationId xmlns:a16="http://schemas.microsoft.com/office/drawing/2014/main" id="{D62A1C94-E9AE-5D47-9A4C-64F50BF19112}"/>
              </a:ext>
            </a:extLst>
          </p:cNvPr>
          <p:cNvPicPr>
            <a:picLocks noChangeAspect="1"/>
          </p:cNvPicPr>
          <p:nvPr userDrawn="1"/>
        </p:nvPicPr>
        <p:blipFill>
          <a:blip r:embed="rId2"/>
          <a:stretch>
            <a:fillRect/>
          </a:stretch>
        </p:blipFill>
        <p:spPr>
          <a:xfrm>
            <a:off x="479376" y="1916832"/>
            <a:ext cx="792088" cy="582685"/>
          </a:xfrm>
          <a:prstGeom prst="rect">
            <a:avLst/>
          </a:prstGeom>
        </p:spPr>
      </p:pic>
      <p:pic>
        <p:nvPicPr>
          <p:cNvPr id="6" name="Picture 5">
            <a:extLst>
              <a:ext uri="{FF2B5EF4-FFF2-40B4-BE49-F238E27FC236}">
                <a16:creationId xmlns:a16="http://schemas.microsoft.com/office/drawing/2014/main" id="{A48C83E0-445D-3C4D-BCF3-A81E1F9EAF1C}"/>
              </a:ext>
            </a:extLst>
          </p:cNvPr>
          <p:cNvPicPr>
            <a:picLocks noChangeAspect="1"/>
          </p:cNvPicPr>
          <p:nvPr userDrawn="1"/>
        </p:nvPicPr>
        <p:blipFill>
          <a:blip r:embed="rId2"/>
          <a:stretch>
            <a:fillRect/>
          </a:stretch>
        </p:blipFill>
        <p:spPr>
          <a:xfrm rot="10800000">
            <a:off x="10848528" y="5805264"/>
            <a:ext cx="792088" cy="582685"/>
          </a:xfrm>
          <a:prstGeom prst="rect">
            <a:avLst/>
          </a:prstGeom>
        </p:spPr>
      </p:pic>
    </p:spTree>
    <p:extLst>
      <p:ext uri="{BB962C8B-B14F-4D97-AF65-F5344CB8AC3E}">
        <p14:creationId xmlns:p14="http://schemas.microsoft.com/office/powerpoint/2010/main" val="280505570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FFBAEA52-D0D2-B049-80AB-560660D72411}"/>
              </a:ext>
            </a:extLst>
          </p:cNvPr>
          <p:cNvSpPr>
            <a:spLocks noGrp="1"/>
          </p:cNvSpPr>
          <p:nvPr>
            <p:ph type="body" sz="quarter" idx="10"/>
          </p:nvPr>
        </p:nvSpPr>
        <p:spPr>
          <a:xfrm>
            <a:off x="479376" y="1916832"/>
            <a:ext cx="11161240" cy="4392488"/>
          </a:xfrm>
          <a:prstGeom prst="rect">
            <a:avLst/>
          </a:prstGeom>
        </p:spPr>
        <p:txBody>
          <a:bodyPr/>
          <a:lstStyle>
            <a:lvl1pPr>
              <a:defRPr>
                <a:solidFill>
                  <a:schemeClr val="tx1">
                    <a:lumMod val="65000"/>
                    <a:lumOff val="35000"/>
                  </a:schemeClr>
                </a:solidFill>
              </a:defRPr>
            </a:lvl1pPr>
            <a:lvl2pPr>
              <a:defRPr>
                <a:solidFill>
                  <a:schemeClr val="tx1">
                    <a:lumMod val="65000"/>
                    <a:lumOff val="35000"/>
                  </a:schemeClr>
                </a:solidFill>
              </a:defRPr>
            </a:lvl2pPr>
            <a:lvl3pPr>
              <a:defRPr>
                <a:solidFill>
                  <a:schemeClr val="tx1">
                    <a:lumMod val="65000"/>
                    <a:lumOff val="35000"/>
                  </a:schemeClr>
                </a:solidFill>
              </a:defRPr>
            </a:lvl3pPr>
            <a:lvl4pPr>
              <a:defRPr sz="2000">
                <a:solidFill>
                  <a:schemeClr val="tx1">
                    <a:lumMod val="65000"/>
                    <a:lumOff val="35000"/>
                  </a:schemeClr>
                </a:solidFill>
              </a:defRPr>
            </a:lvl4pPr>
            <a:lvl5pPr>
              <a:defRPr sz="2000">
                <a:solidFill>
                  <a:schemeClr val="tx1">
                    <a:lumMod val="65000"/>
                    <a:lumOff val="35000"/>
                  </a:schemeClr>
                </a:solidFill>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itle 6">
            <a:extLst>
              <a:ext uri="{FF2B5EF4-FFF2-40B4-BE49-F238E27FC236}">
                <a16:creationId xmlns:a16="http://schemas.microsoft.com/office/drawing/2014/main" id="{7C553B36-7CD1-D746-9E03-7490FF01DAB2}"/>
              </a:ext>
            </a:extLst>
          </p:cNvPr>
          <p:cNvSpPr>
            <a:spLocks noGrp="1"/>
          </p:cNvSpPr>
          <p:nvPr>
            <p:ph type="title"/>
          </p:nvPr>
        </p:nvSpPr>
        <p:spPr>
          <a:xfrm>
            <a:off x="479376" y="332656"/>
            <a:ext cx="9793088" cy="1152128"/>
          </a:xfrm>
          <a:prstGeom prst="rect">
            <a:avLst/>
          </a:prstGeom>
        </p:spPr>
        <p:txBody>
          <a:bodyPr anchor="b" anchorCtr="0"/>
          <a:lstStyle>
            <a:lvl1pPr>
              <a:defRPr sz="4000">
                <a:solidFill>
                  <a:schemeClr val="accent1"/>
                </a:solidFill>
              </a:defRPr>
            </a:lvl1pPr>
          </a:lstStyle>
          <a:p>
            <a:r>
              <a:rPr lang="en-US" dirty="0"/>
              <a:t>Click to edit Master title style</a:t>
            </a:r>
          </a:p>
        </p:txBody>
      </p:sp>
    </p:spTree>
    <p:extLst>
      <p:ext uri="{BB962C8B-B14F-4D97-AF65-F5344CB8AC3E}">
        <p14:creationId xmlns:p14="http://schemas.microsoft.com/office/powerpoint/2010/main" val="214071950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22E540B-6FFD-224B-9D6F-F9DA65DD97EF}"/>
              </a:ext>
            </a:extLst>
          </p:cNvPr>
          <p:cNvSpPr>
            <a:spLocks noGrp="1"/>
          </p:cNvSpPr>
          <p:nvPr>
            <p:ph type="body" sz="quarter" idx="10" hasCustomPrompt="1"/>
          </p:nvPr>
        </p:nvSpPr>
        <p:spPr>
          <a:xfrm>
            <a:off x="1488003" y="2636912"/>
            <a:ext cx="9215995" cy="3168352"/>
          </a:xfrm>
          <a:prstGeom prst="rect">
            <a:avLst/>
          </a:prstGeom>
        </p:spPr>
        <p:txBody>
          <a:bodyPr anchor="ctr" anchorCtr="0"/>
          <a:lstStyle>
            <a:lvl1pPr marL="0" indent="0" algn="ctr">
              <a:lnSpc>
                <a:spcPct val="120000"/>
              </a:lnSpc>
              <a:buNone/>
              <a:defRPr sz="2600" b="1">
                <a:solidFill>
                  <a:schemeClr val="bg1"/>
                </a:solidFill>
              </a:defRPr>
            </a:lvl1pPr>
            <a:lvl2pPr marL="457200" indent="0" algn="ctr">
              <a:buNone/>
              <a:defRPr sz="2200" b="1"/>
            </a:lvl2pPr>
            <a:lvl3pPr marL="914400" indent="0" algn="ctr">
              <a:buNone/>
              <a:defRPr sz="2200" b="1"/>
            </a:lvl3pPr>
            <a:lvl4pPr marL="1371600" indent="0" algn="ctr">
              <a:buNone/>
              <a:defRPr sz="2200" b="1"/>
            </a:lvl4pPr>
            <a:lvl5pPr marL="1828800" indent="0" algn="ctr">
              <a:buNone/>
              <a:defRPr sz="2200" b="1"/>
            </a:lvl5pPr>
          </a:lstStyle>
          <a:p>
            <a:pPr lvl="0"/>
            <a:r>
              <a:rPr lang="en-US" dirty="0"/>
              <a:t>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Suspendisse</a:t>
            </a:r>
            <a:r>
              <a:rPr lang="en-US" dirty="0"/>
              <a:t> </a:t>
            </a:r>
            <a:r>
              <a:rPr lang="en-US" dirty="0" err="1"/>
              <a:t>auctor</a:t>
            </a:r>
            <a:r>
              <a:rPr lang="en-US" dirty="0"/>
              <a:t> lacinia </a:t>
            </a:r>
            <a:r>
              <a:rPr lang="en-US" dirty="0" err="1"/>
              <a:t>efficitur</a:t>
            </a:r>
            <a:r>
              <a:rPr lang="en-US" dirty="0"/>
              <a:t>. Ut </a:t>
            </a:r>
            <a:r>
              <a:rPr lang="en-US" dirty="0" err="1"/>
              <a:t>condimentum</a:t>
            </a:r>
            <a:r>
              <a:rPr lang="en-US" dirty="0"/>
              <a:t> </a:t>
            </a:r>
            <a:r>
              <a:rPr lang="en-US" dirty="0" err="1"/>
              <a:t>faucibus</a:t>
            </a:r>
            <a:r>
              <a:rPr lang="en-US" dirty="0"/>
              <a:t> </a:t>
            </a:r>
            <a:r>
              <a:rPr lang="en-US" dirty="0" err="1"/>
              <a:t>varius</a:t>
            </a:r>
            <a:r>
              <a:rPr lang="en-US" dirty="0"/>
              <a:t>. </a:t>
            </a:r>
            <a:r>
              <a:rPr lang="en-US" dirty="0" err="1"/>
              <a:t>Fusce</a:t>
            </a:r>
            <a:r>
              <a:rPr lang="en-US" dirty="0"/>
              <a:t> dictum </a:t>
            </a:r>
            <a:r>
              <a:rPr lang="en-US" dirty="0" err="1"/>
              <a:t>urna</a:t>
            </a:r>
            <a:r>
              <a:rPr lang="en-US" dirty="0"/>
              <a:t> sit </a:t>
            </a:r>
            <a:r>
              <a:rPr lang="en-US" dirty="0" err="1"/>
              <a:t>amet</a:t>
            </a:r>
            <a:r>
              <a:rPr lang="en-US" dirty="0"/>
              <a:t> tempus </a:t>
            </a:r>
            <a:r>
              <a:rPr lang="en-US" dirty="0" err="1"/>
              <a:t>ultricies</a:t>
            </a:r>
            <a:r>
              <a:rPr lang="en-US" dirty="0"/>
              <a:t>. </a:t>
            </a:r>
            <a:r>
              <a:rPr lang="en-US" dirty="0" err="1"/>
              <a:t>Nullam</a:t>
            </a:r>
            <a:r>
              <a:rPr lang="en-US" dirty="0"/>
              <a:t> </a:t>
            </a:r>
            <a:r>
              <a:rPr lang="en-US" dirty="0" err="1"/>
              <a:t>quis</a:t>
            </a:r>
            <a:r>
              <a:rPr lang="en-US" dirty="0"/>
              <a:t> </a:t>
            </a:r>
            <a:r>
              <a:rPr lang="en-US" dirty="0" err="1"/>
              <a:t>lobortis</a:t>
            </a:r>
            <a:r>
              <a:rPr lang="en-US" dirty="0"/>
              <a:t> </a:t>
            </a:r>
            <a:r>
              <a:rPr lang="en-US" dirty="0" err="1"/>
              <a:t>velit</a:t>
            </a:r>
            <a:r>
              <a:rPr lang="en-US" dirty="0"/>
              <a:t>. </a:t>
            </a:r>
          </a:p>
        </p:txBody>
      </p:sp>
      <p:pic>
        <p:nvPicPr>
          <p:cNvPr id="5" name="Picture 4">
            <a:extLst>
              <a:ext uri="{FF2B5EF4-FFF2-40B4-BE49-F238E27FC236}">
                <a16:creationId xmlns:a16="http://schemas.microsoft.com/office/drawing/2014/main" id="{D62A1C94-E9AE-5D47-9A4C-64F50BF19112}"/>
              </a:ext>
            </a:extLst>
          </p:cNvPr>
          <p:cNvPicPr>
            <a:picLocks noChangeAspect="1"/>
          </p:cNvPicPr>
          <p:nvPr userDrawn="1"/>
        </p:nvPicPr>
        <p:blipFill>
          <a:blip r:embed="rId2"/>
          <a:stretch>
            <a:fillRect/>
          </a:stretch>
        </p:blipFill>
        <p:spPr>
          <a:xfrm>
            <a:off x="479376" y="1916832"/>
            <a:ext cx="792088" cy="582685"/>
          </a:xfrm>
          <a:prstGeom prst="rect">
            <a:avLst/>
          </a:prstGeom>
        </p:spPr>
      </p:pic>
      <p:pic>
        <p:nvPicPr>
          <p:cNvPr id="6" name="Picture 5">
            <a:extLst>
              <a:ext uri="{FF2B5EF4-FFF2-40B4-BE49-F238E27FC236}">
                <a16:creationId xmlns:a16="http://schemas.microsoft.com/office/drawing/2014/main" id="{A48C83E0-445D-3C4D-BCF3-A81E1F9EAF1C}"/>
              </a:ext>
            </a:extLst>
          </p:cNvPr>
          <p:cNvPicPr>
            <a:picLocks noChangeAspect="1"/>
          </p:cNvPicPr>
          <p:nvPr userDrawn="1"/>
        </p:nvPicPr>
        <p:blipFill>
          <a:blip r:embed="rId2"/>
          <a:stretch>
            <a:fillRect/>
          </a:stretch>
        </p:blipFill>
        <p:spPr>
          <a:xfrm rot="10800000">
            <a:off x="10848528" y="5805264"/>
            <a:ext cx="792088" cy="582685"/>
          </a:xfrm>
          <a:prstGeom prst="rect">
            <a:avLst/>
          </a:prstGeom>
        </p:spPr>
      </p:pic>
    </p:spTree>
    <p:extLst>
      <p:ext uri="{BB962C8B-B14F-4D97-AF65-F5344CB8AC3E}">
        <p14:creationId xmlns:p14="http://schemas.microsoft.com/office/powerpoint/2010/main" val="564188419"/>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4.xml"/><Relationship Id="rId7" Type="http://schemas.openxmlformats.org/officeDocument/2006/relationships/slideLayout" Target="../slideLayouts/slideLayout8.xml"/><Relationship Id="rId2" Type="http://schemas.openxmlformats.org/officeDocument/2006/relationships/slideLayout" Target="../slideLayouts/slideLayout3.xml"/><Relationship Id="rId1" Type="http://schemas.openxmlformats.org/officeDocument/2006/relationships/slideLayout" Target="../slideLayouts/slideLayout2.xml"/><Relationship Id="rId6" Type="http://schemas.openxmlformats.org/officeDocument/2006/relationships/slideLayout" Target="../slideLayouts/slideLayout7.xml"/><Relationship Id="rId5" Type="http://schemas.openxmlformats.org/officeDocument/2006/relationships/slideLayout" Target="../slideLayouts/slideLayout6.xml"/><Relationship Id="rId4" Type="http://schemas.openxmlformats.org/officeDocument/2006/relationships/slideLayout" Target="../slideLayouts/slideLayout5.xml"/><Relationship Id="rId9" Type="http://schemas.openxmlformats.org/officeDocument/2006/relationships/image" Target="../media/image2.png"/></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1.xml"/><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image" Target="../media/image3.png"/><Relationship Id="rId5" Type="http://schemas.openxmlformats.org/officeDocument/2006/relationships/theme" Target="../theme/theme3.xml"/><Relationship Id="rId4" Type="http://schemas.openxmlformats.org/officeDocument/2006/relationships/slideLayout" Target="../slideLayouts/slideLayout12.xml"/></Relationships>
</file>

<file path=ppt/slideMasters/_rels/slideMaster4.xml.rels><?xml version="1.0" encoding="UTF-8" standalone="yes"?>
<Relationships xmlns="http://schemas.openxmlformats.org/package/2006/relationships"><Relationship Id="rId3" Type="http://schemas.openxmlformats.org/officeDocument/2006/relationships/theme" Target="../theme/theme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4" Type="http://schemas.openxmlformats.org/officeDocument/2006/relationships/image" Target="../media/image2.png"/></Relationships>
</file>

<file path=ppt/slideMasters/_rels/slideMaster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5.xml"/><Relationship Id="rId1"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solidFill>
          <a:srgbClr val="FFFFFF"/>
        </a:solidFill>
        <a:effectLst/>
      </p:bgPr>
    </p:bg>
    <p:spTree>
      <p:nvGrpSpPr>
        <p:cNvPr id="1" name=""/>
        <p:cNvGrpSpPr/>
        <p:nvPr/>
      </p:nvGrpSpPr>
      <p:grpSpPr>
        <a:xfrm>
          <a:off x="0" y="0"/>
          <a:ext cx="0" cy="0"/>
          <a:chOff x="0" y="0"/>
          <a:chExt cx="0" cy="0"/>
        </a:xfrm>
      </p:grpSpPr>
      <p:sp>
        <p:nvSpPr>
          <p:cNvPr id="2" name="Rectangle 3">
            <a:extLst>
              <a:ext uri="{FF2B5EF4-FFF2-40B4-BE49-F238E27FC236}">
                <a16:creationId xmlns:a16="http://schemas.microsoft.com/office/drawing/2014/main" id="{5C3FE484-FEE0-2449-9EE7-ED6769BE7175}"/>
              </a:ext>
            </a:extLst>
          </p:cNvPr>
          <p:cNvSpPr>
            <a:spLocks noGrp="1"/>
          </p:cNvSpPr>
          <p:nvPr>
            <p:ph type="sldNum" sz="quarter" idx="2"/>
          </p:nvPr>
        </p:nvSpPr>
        <p:spPr bwMode="auto">
          <a:xfrm>
            <a:off x="11088688" y="6403975"/>
            <a:ext cx="265112" cy="268288"/>
          </a:xfrm>
          <a:prstGeom prst="rect">
            <a:avLst/>
          </a:prstGeom>
          <a:noFill/>
          <a:ln>
            <a:noFill/>
          </a:ln>
          <a:effectLst/>
        </p:spPr>
        <p:txBody>
          <a:bodyPr vert="horz" wrap="none" lIns="45718" tIns="45718" rIns="45718" bIns="45718" numCol="1" anchor="ctr" anchorCtr="0" compatLnSpc="1">
            <a:prstTxWarp prst="textNoShape">
              <a:avLst/>
            </a:prstTxWarp>
          </a:bodyPr>
          <a:lstStyle>
            <a:lvl1pPr algn="r" eaLnBrk="1">
              <a:defRPr sz="1200">
                <a:solidFill>
                  <a:srgbClr val="888888"/>
                </a:solidFill>
              </a:defRPr>
            </a:lvl1pPr>
          </a:lstStyle>
          <a:p>
            <a:fld id="{78C86882-5437-3747-9A87-8CEFECD49F12}" type="slidenum">
              <a:rPr lang="en-US" altLang="en-US"/>
              <a:pPr/>
              <a:t>‹#›</a:t>
            </a:fld>
            <a:endParaRPr lang="en-US" altLang="en-US"/>
          </a:p>
        </p:txBody>
      </p:sp>
      <p:pic>
        <p:nvPicPr>
          <p:cNvPr id="1027" name="Picture 3">
            <a:extLst>
              <a:ext uri="{FF2B5EF4-FFF2-40B4-BE49-F238E27FC236}">
                <a16:creationId xmlns:a16="http://schemas.microsoft.com/office/drawing/2014/main" id="{A135BC1E-1C1B-374E-A928-22464112F594}"/>
              </a:ext>
            </a:extLst>
          </p:cNvPr>
          <p:cNvPicPr>
            <a:picLocks noChangeAspect="1" noChangeArrowheads="1"/>
          </p:cNvPicPr>
          <p:nvPr userDrawn="1"/>
        </p:nvPicPr>
        <p:blipFill>
          <a:blip r:embed="rId3">
            <a:extLst>
              <a:ext uri="{28A0092B-C50C-407E-A947-70E740481C1C}">
                <a14:useLocalDpi xmlns:a14="http://schemas.microsoft.com/office/drawing/2010/main"/>
              </a:ext>
            </a:extLst>
          </a:blip>
          <a:srcRect/>
          <a:stretch>
            <a:fillRect/>
          </a:stretch>
        </p:blipFill>
        <p:spPr bwMode="auto">
          <a:xfrm>
            <a:off x="0" y="0"/>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85" r:id="rId1"/>
  </p:sldLayoutIdLst>
  <p:txStyles>
    <p:titleStyle>
      <a:lvl1pPr algn="l" rtl="0" eaLnBrk="0" fontAlgn="base" hangingPunct="0">
        <a:lnSpc>
          <a:spcPct val="90000"/>
        </a:lnSpc>
        <a:spcBef>
          <a:spcPct val="0"/>
        </a:spcBef>
        <a:spcAft>
          <a:spcPct val="0"/>
        </a:spcAft>
        <a:defRPr sz="4400" kern="1200">
          <a:solidFill>
            <a:schemeClr val="bg1"/>
          </a:solidFill>
          <a:latin typeface="Open Sans Light" panose="020B0306030504020204" pitchFamily="34" charset="0"/>
          <a:ea typeface="Open Sans Light" panose="020B0306030504020204" pitchFamily="34" charset="0"/>
          <a:cs typeface="Open Sans Light" panose="020B0306030504020204" pitchFamily="34" charset="0"/>
          <a:sym typeface="Calibri Light" panose="020F0302020204030204" pitchFamily="34" charset="0"/>
        </a:defRPr>
      </a:lvl1pPr>
      <a:lvl2pPr algn="l" rtl="0" eaLnBrk="0" fontAlgn="base" hangingPunct="0">
        <a:lnSpc>
          <a:spcPct val="90000"/>
        </a:lnSpc>
        <a:spcBef>
          <a:spcPct val="0"/>
        </a:spcBef>
        <a:spcAft>
          <a:spcPct val="0"/>
        </a:spcAft>
        <a:defRPr sz="4400">
          <a:solidFill>
            <a:schemeClr val="bg1"/>
          </a:solidFill>
          <a:latin typeface="Open Sans Light" panose="020B0306030504020204" pitchFamily="34" charset="0"/>
          <a:ea typeface="Calibri Light" panose="020F0302020204030204" pitchFamily="34" charset="0"/>
          <a:cs typeface="Open Sans Light" panose="020B0306030504020204" pitchFamily="34" charset="0"/>
          <a:sym typeface="Calibri Light" panose="020F0302020204030204" pitchFamily="34" charset="0"/>
        </a:defRPr>
      </a:lvl2pPr>
      <a:lvl3pPr algn="l" rtl="0" eaLnBrk="0" fontAlgn="base" hangingPunct="0">
        <a:lnSpc>
          <a:spcPct val="90000"/>
        </a:lnSpc>
        <a:spcBef>
          <a:spcPct val="0"/>
        </a:spcBef>
        <a:spcAft>
          <a:spcPct val="0"/>
        </a:spcAft>
        <a:defRPr sz="4400">
          <a:solidFill>
            <a:schemeClr val="bg1"/>
          </a:solidFill>
          <a:latin typeface="Open Sans Light" panose="020B0306030504020204" pitchFamily="34" charset="0"/>
          <a:ea typeface="Calibri Light" panose="020F0302020204030204" pitchFamily="34" charset="0"/>
          <a:cs typeface="Open Sans Light" panose="020B0306030504020204" pitchFamily="34" charset="0"/>
          <a:sym typeface="Calibri Light" panose="020F0302020204030204" pitchFamily="34" charset="0"/>
        </a:defRPr>
      </a:lvl3pPr>
      <a:lvl4pPr algn="l" rtl="0" eaLnBrk="0" fontAlgn="base" hangingPunct="0">
        <a:lnSpc>
          <a:spcPct val="90000"/>
        </a:lnSpc>
        <a:spcBef>
          <a:spcPct val="0"/>
        </a:spcBef>
        <a:spcAft>
          <a:spcPct val="0"/>
        </a:spcAft>
        <a:defRPr sz="4400">
          <a:solidFill>
            <a:schemeClr val="bg1"/>
          </a:solidFill>
          <a:latin typeface="Open Sans Light" panose="020B0306030504020204" pitchFamily="34" charset="0"/>
          <a:ea typeface="Calibri Light" panose="020F0302020204030204" pitchFamily="34" charset="0"/>
          <a:cs typeface="Open Sans Light" panose="020B0306030504020204" pitchFamily="34" charset="0"/>
          <a:sym typeface="Calibri Light" panose="020F0302020204030204" pitchFamily="34" charset="0"/>
        </a:defRPr>
      </a:lvl4pPr>
      <a:lvl5pPr algn="l" rtl="0" eaLnBrk="0" fontAlgn="base" hangingPunct="0">
        <a:lnSpc>
          <a:spcPct val="90000"/>
        </a:lnSpc>
        <a:spcBef>
          <a:spcPct val="0"/>
        </a:spcBef>
        <a:spcAft>
          <a:spcPct val="0"/>
        </a:spcAft>
        <a:defRPr sz="4400">
          <a:solidFill>
            <a:schemeClr val="bg1"/>
          </a:solidFill>
          <a:latin typeface="Open Sans Light" panose="020B0306030504020204" pitchFamily="34" charset="0"/>
          <a:ea typeface="Calibri Light" panose="020F0302020204030204" pitchFamily="34" charset="0"/>
          <a:cs typeface="Open Sans Light" panose="020B0306030504020204" pitchFamily="34" charset="0"/>
          <a:sym typeface="Calibri Light" panose="020F0302020204030204" pitchFamily="34" charset="0"/>
        </a:defRPr>
      </a:lvl5pPr>
      <a:lvl6pPr marL="457200" algn="l" rtl="0" fontAlgn="base" hangingPunct="0">
        <a:lnSpc>
          <a:spcPct val="90000"/>
        </a:lnSpc>
        <a:spcBef>
          <a:spcPct val="0"/>
        </a:spcBef>
        <a:spcAft>
          <a:spcPct val="0"/>
        </a:spcAft>
        <a:defRPr sz="4400">
          <a:solidFill>
            <a:srgbClr val="000000"/>
          </a:solidFill>
          <a:latin typeface="Calibri Light" panose="020F0302020204030204" pitchFamily="34" charset="0"/>
          <a:ea typeface="Calibri Light" panose="020F0302020204030204" pitchFamily="34" charset="0"/>
          <a:cs typeface="Calibri Light" panose="020F0302020204030204" pitchFamily="34" charset="0"/>
          <a:sym typeface="Calibri Light" panose="020F0302020204030204" pitchFamily="34" charset="0"/>
        </a:defRPr>
      </a:lvl6pPr>
      <a:lvl7pPr marL="914400" algn="l" rtl="0" fontAlgn="base" hangingPunct="0">
        <a:lnSpc>
          <a:spcPct val="90000"/>
        </a:lnSpc>
        <a:spcBef>
          <a:spcPct val="0"/>
        </a:spcBef>
        <a:spcAft>
          <a:spcPct val="0"/>
        </a:spcAft>
        <a:defRPr sz="4400">
          <a:solidFill>
            <a:srgbClr val="000000"/>
          </a:solidFill>
          <a:latin typeface="Calibri Light" panose="020F0302020204030204" pitchFamily="34" charset="0"/>
          <a:ea typeface="Calibri Light" panose="020F0302020204030204" pitchFamily="34" charset="0"/>
          <a:cs typeface="Calibri Light" panose="020F0302020204030204" pitchFamily="34" charset="0"/>
          <a:sym typeface="Calibri Light" panose="020F0302020204030204" pitchFamily="34" charset="0"/>
        </a:defRPr>
      </a:lvl7pPr>
      <a:lvl8pPr marL="1371600" algn="l" rtl="0" fontAlgn="base" hangingPunct="0">
        <a:lnSpc>
          <a:spcPct val="90000"/>
        </a:lnSpc>
        <a:spcBef>
          <a:spcPct val="0"/>
        </a:spcBef>
        <a:spcAft>
          <a:spcPct val="0"/>
        </a:spcAft>
        <a:defRPr sz="4400">
          <a:solidFill>
            <a:srgbClr val="000000"/>
          </a:solidFill>
          <a:latin typeface="Calibri Light" panose="020F0302020204030204" pitchFamily="34" charset="0"/>
          <a:ea typeface="Calibri Light" panose="020F0302020204030204" pitchFamily="34" charset="0"/>
          <a:cs typeface="Calibri Light" panose="020F0302020204030204" pitchFamily="34" charset="0"/>
          <a:sym typeface="Calibri Light" panose="020F0302020204030204" pitchFamily="34" charset="0"/>
        </a:defRPr>
      </a:lvl8pPr>
      <a:lvl9pPr marL="1828800" algn="l" rtl="0" fontAlgn="base" hangingPunct="0">
        <a:lnSpc>
          <a:spcPct val="90000"/>
        </a:lnSpc>
        <a:spcBef>
          <a:spcPct val="0"/>
        </a:spcBef>
        <a:spcAft>
          <a:spcPct val="0"/>
        </a:spcAft>
        <a:defRPr sz="4400">
          <a:solidFill>
            <a:srgbClr val="000000"/>
          </a:solidFill>
          <a:latin typeface="Calibri Light" panose="020F0302020204030204" pitchFamily="34" charset="0"/>
          <a:ea typeface="Calibri Light" panose="020F0302020204030204" pitchFamily="34" charset="0"/>
          <a:cs typeface="Calibri Light" panose="020F0302020204030204" pitchFamily="34" charset="0"/>
          <a:sym typeface="Calibri Light" panose="020F0302020204030204" pitchFamily="34" charset="0"/>
        </a:defRPr>
      </a:lvl9pPr>
    </p:titleStyle>
    <p:bodyStyle>
      <a:lvl1pPr algn="l" rtl="0" eaLnBrk="0" fontAlgn="base" hangingPunct="0">
        <a:lnSpc>
          <a:spcPct val="90000"/>
        </a:lnSpc>
        <a:spcBef>
          <a:spcPts val="1000"/>
        </a:spcBef>
        <a:spcAft>
          <a:spcPct val="0"/>
        </a:spcAft>
        <a:buSzPct val="100000"/>
        <a:defRPr sz="2800" b="1" kern="1200">
          <a:solidFill>
            <a:schemeClr val="bg1"/>
          </a:solidFill>
          <a:latin typeface="Gotham Narrow Bold" pitchFamily="2" charset="0"/>
          <a:ea typeface="+mn-ea"/>
          <a:cs typeface="+mn-cs"/>
          <a:sym typeface="Calibri" panose="020F0502020204030204" pitchFamily="34" charset="0"/>
        </a:defRPr>
      </a:lvl1pPr>
      <a:lvl2pPr marL="457200" algn="l" rtl="0" eaLnBrk="0" fontAlgn="base" hangingPunct="0">
        <a:lnSpc>
          <a:spcPct val="90000"/>
        </a:lnSpc>
        <a:spcBef>
          <a:spcPts val="1000"/>
        </a:spcBef>
        <a:spcAft>
          <a:spcPct val="0"/>
        </a:spcAft>
        <a:buSzPct val="100000"/>
        <a:defRPr sz="2800" kern="1200">
          <a:solidFill>
            <a:schemeClr val="bg1"/>
          </a:solidFill>
          <a:latin typeface="Open Sans" panose="020B0606030504020204" pitchFamily="34" charset="0"/>
          <a:ea typeface="Open Sans" panose="020B0606030504020204" pitchFamily="34" charset="0"/>
          <a:cs typeface="Open Sans" panose="020B0606030504020204" pitchFamily="34" charset="0"/>
          <a:sym typeface="Calibri" panose="020F0502020204030204" pitchFamily="34" charset="0"/>
        </a:defRPr>
      </a:lvl2pPr>
      <a:lvl3pPr marL="914400" algn="l" rtl="0" eaLnBrk="0" fontAlgn="base" hangingPunct="0">
        <a:lnSpc>
          <a:spcPct val="90000"/>
        </a:lnSpc>
        <a:spcBef>
          <a:spcPts val="1000"/>
        </a:spcBef>
        <a:spcAft>
          <a:spcPct val="0"/>
        </a:spcAft>
        <a:buSzPct val="100000"/>
        <a:defRPr sz="2800" kern="1200">
          <a:solidFill>
            <a:srgbClr val="000000"/>
          </a:solidFill>
          <a:latin typeface="+mn-lt"/>
          <a:ea typeface="+mn-ea"/>
          <a:cs typeface="Open Sans" panose="020B0606030504020204" pitchFamily="34" charset="0"/>
          <a:sym typeface="Calibri" panose="020F0502020204030204" pitchFamily="34" charset="0"/>
        </a:defRPr>
      </a:lvl3pPr>
      <a:lvl4pPr marL="1371600" algn="l" rtl="0" eaLnBrk="0" fontAlgn="base" hangingPunct="0">
        <a:lnSpc>
          <a:spcPct val="90000"/>
        </a:lnSpc>
        <a:spcBef>
          <a:spcPts val="1000"/>
        </a:spcBef>
        <a:spcAft>
          <a:spcPct val="0"/>
        </a:spcAft>
        <a:buSzPct val="100000"/>
        <a:defRPr sz="2800" kern="1200">
          <a:solidFill>
            <a:srgbClr val="000000"/>
          </a:solidFill>
          <a:latin typeface="+mn-lt"/>
          <a:ea typeface="+mn-ea"/>
          <a:cs typeface="Open Sans" panose="020B0606030504020204" pitchFamily="34" charset="0"/>
          <a:sym typeface="Calibri" panose="020F0502020204030204" pitchFamily="34" charset="0"/>
        </a:defRPr>
      </a:lvl4pPr>
      <a:lvl5pPr marL="1828800" algn="l" rtl="0" eaLnBrk="0" fontAlgn="base" hangingPunct="0">
        <a:lnSpc>
          <a:spcPct val="90000"/>
        </a:lnSpc>
        <a:spcBef>
          <a:spcPts val="1000"/>
        </a:spcBef>
        <a:spcAft>
          <a:spcPct val="0"/>
        </a:spcAft>
        <a:buSzPct val="100000"/>
        <a:defRPr sz="2800" kern="1200">
          <a:solidFill>
            <a:srgbClr val="000000"/>
          </a:solidFill>
          <a:latin typeface="+mn-lt"/>
          <a:ea typeface="+mn-ea"/>
          <a:cs typeface="Open Sans" panose="020B0606030504020204" pitchFamily="34" charset="0"/>
          <a:sym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D1AB373-CFC7-C849-A174-915481BA7EC2}"/>
              </a:ext>
            </a:extLst>
          </p:cNvPr>
          <p:cNvPicPr>
            <a:picLocks noChangeAspect="1"/>
          </p:cNvPicPr>
          <p:nvPr userDrawn="1"/>
        </p:nvPicPr>
        <p:blipFill>
          <a:blip r:embed="rId9"/>
          <a:stretch>
            <a:fillRect/>
          </a:stretch>
        </p:blipFill>
        <p:spPr>
          <a:xfrm>
            <a:off x="10704512" y="260648"/>
            <a:ext cx="1224136" cy="1224136"/>
          </a:xfrm>
          <a:prstGeom prst="rect">
            <a:avLst/>
          </a:prstGeom>
        </p:spPr>
      </p:pic>
    </p:spTree>
  </p:cSld>
  <p:clrMap bg1="lt1" tx1="dk1" bg2="lt2" tx2="dk2" accent1="accent1" accent2="accent2" accent3="accent3" accent4="accent4" accent5="accent5" accent6="accent6" hlink="hlink" folHlink="folHlink"/>
  <p:sldLayoutIdLst>
    <p:sldLayoutId id="2147483686" r:id="rId1"/>
    <p:sldLayoutId id="2147483695" r:id="rId2"/>
    <p:sldLayoutId id="2147483696" r:id="rId3"/>
    <p:sldLayoutId id="2147483697" r:id="rId4"/>
    <p:sldLayoutId id="2147483698" r:id="rId5"/>
    <p:sldLayoutId id="2147483717" r:id="rId6"/>
    <p:sldLayoutId id="2147483718" r:id="rId7"/>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5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5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5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5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5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5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5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5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A1704D62-23FC-224F-B479-F741B27866FE}"/>
              </a:ext>
            </a:extLst>
          </p:cNvPr>
          <p:cNvPicPr>
            <a:picLocks noChangeAspect="1"/>
          </p:cNvPicPr>
          <p:nvPr userDrawn="1"/>
        </p:nvPicPr>
        <p:blipFill>
          <a:blip r:embed="rId6"/>
          <a:stretch>
            <a:fillRect/>
          </a:stretch>
        </p:blipFill>
        <p:spPr>
          <a:xfrm>
            <a:off x="10683293" y="260648"/>
            <a:ext cx="1266574" cy="1260000"/>
          </a:xfrm>
          <a:prstGeom prst="rect">
            <a:avLst/>
          </a:prstGeom>
        </p:spPr>
      </p:pic>
    </p:spTree>
    <p:extLst>
      <p:ext uri="{BB962C8B-B14F-4D97-AF65-F5344CB8AC3E}">
        <p14:creationId xmlns:p14="http://schemas.microsoft.com/office/powerpoint/2010/main" val="2577287840"/>
      </p:ext>
    </p:extLst>
  </p:cSld>
  <p:clrMap bg1="lt1" tx1="dk1" bg2="lt2" tx2="dk2" accent1="accent1" accent2="accent2" accent3="accent3" accent4="accent4" accent5="accent5" accent6="accent6" hlink="hlink" folHlink="folHlink"/>
  <p:sldLayoutIdLst>
    <p:sldLayoutId id="2147483726" r:id="rId1"/>
    <p:sldLayoutId id="2147483727" r:id="rId2"/>
    <p:sldLayoutId id="2147483728" r:id="rId3"/>
    <p:sldLayoutId id="2147483729" r:id="rId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06FF114-B114-2E45-B35B-0761178FD444}"/>
              </a:ext>
            </a:extLst>
          </p:cNvPr>
          <p:cNvPicPr>
            <a:picLocks noChangeAspect="1"/>
          </p:cNvPicPr>
          <p:nvPr userDrawn="1"/>
        </p:nvPicPr>
        <p:blipFill>
          <a:blip r:embed="rId4"/>
          <a:stretch>
            <a:fillRect/>
          </a:stretch>
        </p:blipFill>
        <p:spPr>
          <a:xfrm>
            <a:off x="10704512" y="260648"/>
            <a:ext cx="1224136" cy="1224136"/>
          </a:xfrm>
          <a:prstGeom prst="rect">
            <a:avLst/>
          </a:prstGeom>
        </p:spPr>
      </p:pic>
      <p:sp>
        <p:nvSpPr>
          <p:cNvPr id="4" name="Rounded Rectangle 3">
            <a:extLst>
              <a:ext uri="{FF2B5EF4-FFF2-40B4-BE49-F238E27FC236}">
                <a16:creationId xmlns:a16="http://schemas.microsoft.com/office/drawing/2014/main" id="{85FEFE76-4971-F149-B465-E91A8ABE37CF}"/>
              </a:ext>
            </a:extLst>
          </p:cNvPr>
          <p:cNvSpPr/>
          <p:nvPr userDrawn="1"/>
        </p:nvSpPr>
        <p:spPr>
          <a:xfrm>
            <a:off x="227348" y="1628800"/>
            <a:ext cx="11737304" cy="4968552"/>
          </a:xfrm>
          <a:prstGeom prst="roundRect">
            <a:avLst>
              <a:gd name="adj" fmla="val 5021"/>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44033649"/>
      </p:ext>
    </p:extLst>
  </p:cSld>
  <p:clrMap bg1="lt1" tx1="dk1" bg2="lt2" tx2="dk2" accent1="accent1" accent2="accent2" accent3="accent3" accent4="accent4" accent5="accent5" accent6="accent6" hlink="hlink" folHlink="folHlink"/>
  <p:sldLayoutIdLst>
    <p:sldLayoutId id="2147483703" r:id="rId1"/>
    <p:sldLayoutId id="2147483730" r:id="rId2"/>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5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5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5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5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5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5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5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5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06FF114-B114-2E45-B35B-0761178FD444}"/>
              </a:ext>
            </a:extLst>
          </p:cNvPr>
          <p:cNvPicPr>
            <a:picLocks noChangeAspect="1"/>
          </p:cNvPicPr>
          <p:nvPr userDrawn="1"/>
        </p:nvPicPr>
        <p:blipFill>
          <a:blip r:embed="rId3"/>
          <a:stretch>
            <a:fillRect/>
          </a:stretch>
        </p:blipFill>
        <p:spPr>
          <a:xfrm>
            <a:off x="10704512" y="260648"/>
            <a:ext cx="1224136" cy="1224136"/>
          </a:xfrm>
          <a:prstGeom prst="rect">
            <a:avLst/>
          </a:prstGeom>
        </p:spPr>
      </p:pic>
      <p:sp>
        <p:nvSpPr>
          <p:cNvPr id="4" name="Rounded Rectangle 3">
            <a:extLst>
              <a:ext uri="{FF2B5EF4-FFF2-40B4-BE49-F238E27FC236}">
                <a16:creationId xmlns:a16="http://schemas.microsoft.com/office/drawing/2014/main" id="{85FEFE76-4971-F149-B465-E91A8ABE37CF}"/>
              </a:ext>
            </a:extLst>
          </p:cNvPr>
          <p:cNvSpPr/>
          <p:nvPr userDrawn="1"/>
        </p:nvSpPr>
        <p:spPr>
          <a:xfrm>
            <a:off x="227348" y="1628800"/>
            <a:ext cx="11737304" cy="4968552"/>
          </a:xfrm>
          <a:prstGeom prst="roundRect">
            <a:avLst>
              <a:gd name="adj" fmla="val 5021"/>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57230335"/>
      </p:ext>
    </p:extLst>
  </p:cSld>
  <p:clrMap bg1="lt1" tx1="dk1" bg2="lt2" tx2="dk2" accent1="accent1" accent2="accent2" accent3="accent3" accent4="accent4" accent5="accent5" accent6="accent6" hlink="hlink" folHlink="folHlink"/>
  <p:sldLayoutIdLst>
    <p:sldLayoutId id="2147483705" r:id="rId1"/>
  </p:sldLayoutIdLst>
  <p:txStyles>
    <p:titleStyle>
      <a:lvl1pPr algn="l" rtl="0" eaLnBrk="0" fontAlgn="base" hangingPunct="0">
        <a:lnSpc>
          <a:spcPct val="90000"/>
        </a:lnSpc>
        <a:spcBef>
          <a:spcPct val="0"/>
        </a:spcBef>
        <a:spcAft>
          <a:spcPct val="0"/>
        </a:spcAft>
        <a:defRPr sz="4400" kern="1200">
          <a:solidFill>
            <a:schemeClr val="tx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5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5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5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5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5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5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5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502020204030204" pitchFamily="34" charset="0"/>
        </a:defRPr>
      </a:lvl9pPr>
    </p:titleStyle>
    <p:bodyStyle>
      <a:lvl1pPr marL="228600" indent="-228600" algn="l" rtl="0" eaLnBrk="0" fontAlgn="base" hangingPunct="0">
        <a:lnSpc>
          <a:spcPct val="90000"/>
        </a:lnSpc>
        <a:spcBef>
          <a:spcPts val="1000"/>
        </a:spcBef>
        <a:spcAft>
          <a:spcPct val="0"/>
        </a:spcAft>
        <a:buFont typeface="Arial" panose="020B0604020202020204" pitchFamily="34" charset="0"/>
        <a:buChar char="•"/>
        <a:defRPr sz="2800" kern="1200">
          <a:solidFill>
            <a:schemeClr val="tx1"/>
          </a:solidFill>
          <a:latin typeface="+mn-lt"/>
          <a:ea typeface="+mn-ea"/>
          <a:cs typeface="+mn-cs"/>
        </a:defRPr>
      </a:lvl1pPr>
      <a:lvl2pPr marL="685800" indent="-228600" algn="l" rtl="0" eaLnBrk="0" fontAlgn="base" hangingPunct="0">
        <a:lnSpc>
          <a:spcPct val="90000"/>
        </a:lnSpc>
        <a:spcBef>
          <a:spcPts val="500"/>
        </a:spcBef>
        <a:spcAft>
          <a:spcPct val="0"/>
        </a:spcAft>
        <a:buFont typeface="Arial" panose="020B0604020202020204" pitchFamily="34" charset="0"/>
        <a:buChar char="•"/>
        <a:defRPr sz="2400" kern="1200">
          <a:solidFill>
            <a:schemeClr val="tx1"/>
          </a:solidFill>
          <a:latin typeface="+mn-lt"/>
          <a:ea typeface="+mn-ea"/>
          <a:cs typeface="+mn-cs"/>
        </a:defRPr>
      </a:lvl2pPr>
      <a:lvl3pPr marL="1143000" indent="-228600" algn="l" rtl="0" eaLnBrk="0" fontAlgn="base" hangingPunct="0">
        <a:lnSpc>
          <a:spcPct val="90000"/>
        </a:lnSpc>
        <a:spcBef>
          <a:spcPts val="500"/>
        </a:spcBef>
        <a:spcAft>
          <a:spcPct val="0"/>
        </a:spcAft>
        <a:buFont typeface="Arial" panose="020B0604020202020204" pitchFamily="34" charset="0"/>
        <a:buChar char="•"/>
        <a:defRPr sz="2000" kern="1200">
          <a:solidFill>
            <a:schemeClr val="tx1"/>
          </a:solidFill>
          <a:latin typeface="+mn-lt"/>
          <a:ea typeface="+mn-ea"/>
          <a:cs typeface="+mn-cs"/>
        </a:defRPr>
      </a:lvl3pPr>
      <a:lvl4pPr marL="16002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4pPr>
      <a:lvl5pPr marL="2057400" indent="-228600" algn="l" rtl="0" eaLnBrk="0" fontAlgn="base" hangingPunct="0">
        <a:lnSpc>
          <a:spcPct val="90000"/>
        </a:lnSpc>
        <a:spcBef>
          <a:spcPts val="500"/>
        </a:spcBef>
        <a:spcAft>
          <a:spcPct val="0"/>
        </a:spcAft>
        <a:buFont typeface="Arial" panose="020B0604020202020204" pitchFamily="34" charset="0"/>
        <a:buChar char="•"/>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14.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jpe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9.xml"/><Relationship Id="rId1" Type="http://schemas.openxmlformats.org/officeDocument/2006/relationships/slideLayout" Target="../slideLayouts/slideLayout3.xml"/><Relationship Id="rId5" Type="http://schemas.openxmlformats.org/officeDocument/2006/relationships/image" Target="../media/image15.png"/><Relationship Id="rId4" Type="http://schemas.openxmlformats.org/officeDocument/2006/relationships/image" Target="../media/image14.png"/></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video" Target="https://www.youtube.com/embed/3C1KTDag0ZA" TargetMode="External"/><Relationship Id="rId4" Type="http://schemas.openxmlformats.org/officeDocument/2006/relationships/image" Target="../media/image18.jpg"/></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notesSlide" Target="../notesSlides/notesSlide15.xml"/><Relationship Id="rId1" Type="http://schemas.openxmlformats.org/officeDocument/2006/relationships/slideLayout" Target="../slideLayouts/slideLayout3.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9.tiff"/><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31.tiff"/><Relationship Id="rId4" Type="http://schemas.openxmlformats.org/officeDocument/2006/relationships/image" Target="../media/image30.tiff"/></Relationships>
</file>

<file path=ppt/slides/_rels/slide2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35.tiff"/><Relationship Id="rId5" Type="http://schemas.openxmlformats.org/officeDocument/2006/relationships/image" Target="../media/image34.tiff"/><Relationship Id="rId4" Type="http://schemas.openxmlformats.org/officeDocument/2006/relationships/image" Target="../media/image33.tiff"/></Relationships>
</file>

<file path=ppt/slides/_rels/slide2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2.xml"/><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8.tiff"/><Relationship Id="rId7" Type="http://schemas.openxmlformats.org/officeDocument/2006/relationships/image" Target="../media/image42.emf"/><Relationship Id="rId2" Type="http://schemas.openxmlformats.org/officeDocument/2006/relationships/notesSlide" Target="../notesSlides/notesSlide24.xml"/><Relationship Id="rId1" Type="http://schemas.openxmlformats.org/officeDocument/2006/relationships/slideLayout" Target="../slideLayouts/slideLayout3.xml"/><Relationship Id="rId6" Type="http://schemas.openxmlformats.org/officeDocument/2006/relationships/image" Target="../media/image41.emf"/><Relationship Id="rId5" Type="http://schemas.openxmlformats.org/officeDocument/2006/relationships/image" Target="../media/image40.png"/><Relationship Id="rId4" Type="http://schemas.openxmlformats.org/officeDocument/2006/relationships/image" Target="../media/image39.tiff"/></Relationships>
</file>

<file path=ppt/slides/_rels/slide25.xml.rels><?xml version="1.0" encoding="UTF-8" standalone="yes"?>
<Relationships xmlns="http://schemas.openxmlformats.org/package/2006/relationships"><Relationship Id="rId3" Type="http://schemas.openxmlformats.org/officeDocument/2006/relationships/image" Target="../media/image29.tiff"/><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30.tiff"/></Relationships>
</file>

<file path=ppt/slides/_rels/slide26.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extBox 6">
            <a:extLst>
              <a:ext uri="{FF2B5EF4-FFF2-40B4-BE49-F238E27FC236}">
                <a16:creationId xmlns:a16="http://schemas.microsoft.com/office/drawing/2014/main" id="{4A9BDAC7-397C-164A-A84F-9A78B8DF9823}"/>
              </a:ext>
            </a:extLst>
          </p:cNvPr>
          <p:cNvSpPr txBox="1">
            <a:spLocks noChangeArrowheads="1"/>
          </p:cNvSpPr>
          <p:nvPr/>
        </p:nvSpPr>
        <p:spPr bwMode="auto">
          <a:xfrm>
            <a:off x="548849" y="5301208"/>
            <a:ext cx="11235783" cy="5749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9pPr>
          </a:lstStyle>
          <a:p>
            <a:pPr>
              <a:lnSpc>
                <a:spcPct val="120000"/>
              </a:lnSpc>
            </a:pPr>
            <a:r>
              <a:rPr lang="en-US" sz="2800" b="1" dirty="0">
                <a:solidFill>
                  <a:schemeClr val="bg1"/>
                </a:solidFill>
              </a:rPr>
              <a:t>Parent workshop: </a:t>
            </a:r>
            <a:r>
              <a:rPr lang="en-US" sz="2800" dirty="0">
                <a:solidFill>
                  <a:schemeClr val="bg1"/>
                </a:solidFill>
              </a:rPr>
              <a:t>Phonics and early reading in Year 1, Phase 5</a:t>
            </a:r>
          </a:p>
        </p:txBody>
      </p:sp>
      <p:sp>
        <p:nvSpPr>
          <p:cNvPr id="4" name="TextBox 6">
            <a:extLst>
              <a:ext uri="{FF2B5EF4-FFF2-40B4-BE49-F238E27FC236}">
                <a16:creationId xmlns:a16="http://schemas.microsoft.com/office/drawing/2014/main" id="{73606950-956A-2146-9DAF-59766DE0859D}"/>
              </a:ext>
            </a:extLst>
          </p:cNvPr>
          <p:cNvSpPr txBox="1">
            <a:spLocks noChangeArrowheads="1"/>
          </p:cNvSpPr>
          <p:nvPr/>
        </p:nvSpPr>
        <p:spPr bwMode="auto">
          <a:xfrm>
            <a:off x="551384" y="4077072"/>
            <a:ext cx="4320480" cy="1288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1pPr>
            <a:lvl2pPr marL="742950" indent="-28575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2pPr>
            <a:lvl3pPr marL="11430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3pPr>
            <a:lvl4pPr marL="16002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4pPr>
            <a:lvl5pPr marL="2057400" indent="-228600">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5pPr>
            <a:lvl6pPr marL="25146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6pPr>
            <a:lvl7pPr marL="29718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7pPr>
            <a:lvl8pPr marL="34290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8pPr>
            <a:lvl9pPr marL="3886200" indent="-228600" eaLnBrk="0" fontAlgn="base" hangingPunct="0">
              <a:spcBef>
                <a:spcPct val="0"/>
              </a:spcBef>
              <a:spcAft>
                <a:spcPct val="0"/>
              </a:spcAft>
              <a:defRPr>
                <a:solidFill>
                  <a:srgbClr val="000000"/>
                </a:solidFill>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lvl9pPr>
          </a:lstStyle>
          <a:p>
            <a:pPr>
              <a:lnSpc>
                <a:spcPct val="80000"/>
              </a:lnSpc>
            </a:pPr>
            <a:r>
              <a:rPr lang="en-GB" altLang="en-US" sz="4800" b="1" dirty="0">
                <a:solidFill>
                  <a:schemeClr val="bg1"/>
                </a:solidFill>
              </a:rPr>
              <a:t>Teach reading: change lives</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429987A-5DE9-0F4E-8665-7BDCAB35A580}"/>
              </a:ext>
            </a:extLst>
          </p:cNvPr>
          <p:cNvSpPr>
            <a:spLocks noGrp="1"/>
          </p:cNvSpPr>
          <p:nvPr>
            <p:ph type="body" sz="quarter" idx="10"/>
          </p:nvPr>
        </p:nvSpPr>
        <p:spPr/>
        <p:txBody>
          <a:bodyPr vert="horz" lIns="91440" tIns="45720" rIns="91440" bIns="45720" rtlCol="0">
            <a:normAutofit/>
          </a:bodyPr>
          <a:lstStyle/>
          <a:p>
            <a:pPr eaLnBrk="1" hangingPunct="1"/>
            <a:r>
              <a:rPr lang="en-US" sz="4200" dirty="0"/>
              <a:t>A love of reading is the biggest indicator of future academic success.</a:t>
            </a:r>
          </a:p>
          <a:p>
            <a:pPr eaLnBrk="1" hangingPunct="1"/>
            <a:r>
              <a:rPr lang="en-US" sz="1600" dirty="0"/>
              <a:t>OECD (</a:t>
            </a:r>
            <a:r>
              <a:rPr lang="en-GB" sz="1600" b="0" dirty="0"/>
              <a:t>The Organisation for Economic Co-operation and Development)</a:t>
            </a:r>
            <a:endParaRPr lang="en-US" sz="1600" dirty="0"/>
          </a:p>
        </p:txBody>
      </p:sp>
    </p:spTree>
    <p:extLst>
      <p:ext uri="{BB962C8B-B14F-4D97-AF65-F5344CB8AC3E}">
        <p14:creationId xmlns:p14="http://schemas.microsoft.com/office/powerpoint/2010/main" val="6761179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1D1E7C75-6C89-A249-A30C-CE8E70E36D13}"/>
              </a:ext>
            </a:extLst>
          </p:cNvPr>
          <p:cNvPicPr>
            <a:picLocks noChangeAspect="1"/>
          </p:cNvPicPr>
          <p:nvPr/>
        </p:nvPicPr>
        <p:blipFill rotWithShape="1">
          <a:blip r:embed="rId3">
            <a:extLst>
              <a:ext uri="{28A0092B-C50C-407E-A947-70E740481C1C}">
                <a14:useLocalDpi xmlns:a14="http://schemas.microsoft.com/office/drawing/2010/main"/>
              </a:ext>
            </a:extLst>
          </a:blip>
          <a:srcRect/>
          <a:stretch/>
        </p:blipFill>
        <p:spPr>
          <a:xfrm>
            <a:off x="623392" y="1916832"/>
            <a:ext cx="3600400" cy="4398659"/>
          </a:xfrm>
          <a:prstGeom prst="roundRect">
            <a:avLst>
              <a:gd name="adj" fmla="val 3335"/>
            </a:avLst>
          </a:prstGeom>
        </p:spPr>
      </p:pic>
      <p:pic>
        <p:nvPicPr>
          <p:cNvPr id="20" name="Picture 19">
            <a:extLst>
              <a:ext uri="{FF2B5EF4-FFF2-40B4-BE49-F238E27FC236}">
                <a16:creationId xmlns:a16="http://schemas.microsoft.com/office/drawing/2014/main" id="{F47BE807-306C-AB4D-9DBF-534B43CD6AC2}"/>
              </a:ext>
            </a:extLst>
          </p:cNvPr>
          <p:cNvPicPr>
            <a:picLocks noChangeAspect="1"/>
          </p:cNvPicPr>
          <p:nvPr/>
        </p:nvPicPr>
        <p:blipFill rotWithShape="1">
          <a:blip r:embed="rId4">
            <a:extLst>
              <a:ext uri="{28A0092B-C50C-407E-A947-70E740481C1C}">
                <a14:useLocalDpi xmlns:a14="http://schemas.microsoft.com/office/drawing/2010/main"/>
              </a:ext>
            </a:extLst>
          </a:blip>
          <a:srcRect/>
          <a:stretch/>
        </p:blipFill>
        <p:spPr>
          <a:xfrm>
            <a:off x="4367808" y="1916832"/>
            <a:ext cx="3600400" cy="4392488"/>
          </a:xfrm>
          <a:prstGeom prst="roundRect">
            <a:avLst>
              <a:gd name="adj" fmla="val 3996"/>
            </a:avLst>
          </a:prstGeom>
        </p:spPr>
      </p:pic>
      <p:pic>
        <p:nvPicPr>
          <p:cNvPr id="22" name="Picture 21">
            <a:extLst>
              <a:ext uri="{FF2B5EF4-FFF2-40B4-BE49-F238E27FC236}">
                <a16:creationId xmlns:a16="http://schemas.microsoft.com/office/drawing/2014/main" id="{9E34C08F-E545-904E-BA43-E68CEBDE484F}"/>
              </a:ext>
            </a:extLst>
          </p:cNvPr>
          <p:cNvPicPr>
            <a:picLocks/>
          </p:cNvPicPr>
          <p:nvPr/>
        </p:nvPicPr>
        <p:blipFill rotWithShape="1">
          <a:blip r:embed="rId5">
            <a:extLst>
              <a:ext uri="{28A0092B-C50C-407E-A947-70E740481C1C}">
                <a14:useLocalDpi xmlns:a14="http://schemas.microsoft.com/office/drawing/2010/main"/>
              </a:ext>
            </a:extLst>
          </a:blip>
          <a:srcRect l="-100" r="-100"/>
          <a:stretch/>
        </p:blipFill>
        <p:spPr>
          <a:xfrm>
            <a:off x="8112224" y="1916832"/>
            <a:ext cx="3607200" cy="2088000"/>
          </a:xfrm>
          <a:prstGeom prst="roundRect">
            <a:avLst>
              <a:gd name="adj" fmla="val 4292"/>
            </a:avLst>
          </a:prstGeom>
        </p:spPr>
      </p:pic>
      <p:pic>
        <p:nvPicPr>
          <p:cNvPr id="24" name="Picture 23">
            <a:extLst>
              <a:ext uri="{FF2B5EF4-FFF2-40B4-BE49-F238E27FC236}">
                <a16:creationId xmlns:a16="http://schemas.microsoft.com/office/drawing/2014/main" id="{AFC6224D-9348-0849-A788-DC9043F0C84E}"/>
              </a:ext>
            </a:extLst>
          </p:cNvPr>
          <p:cNvPicPr>
            <a:picLocks noChangeAspect="1"/>
          </p:cNvPicPr>
          <p:nvPr/>
        </p:nvPicPr>
        <p:blipFill rotWithShape="1">
          <a:blip r:embed="rId6">
            <a:extLst>
              <a:ext uri="{28A0092B-C50C-407E-A947-70E740481C1C}">
                <a14:useLocalDpi xmlns:a14="http://schemas.microsoft.com/office/drawing/2010/main"/>
              </a:ext>
            </a:extLst>
          </a:blip>
          <a:srcRect/>
          <a:stretch/>
        </p:blipFill>
        <p:spPr>
          <a:xfrm>
            <a:off x="8112224" y="4204795"/>
            <a:ext cx="3618402" cy="2088465"/>
          </a:xfrm>
          <a:prstGeom prst="roundRect">
            <a:avLst>
              <a:gd name="adj" fmla="val 4293"/>
            </a:avLst>
          </a:prstGeom>
        </p:spPr>
      </p:pic>
      <p:sp>
        <p:nvSpPr>
          <p:cNvPr id="7" name="Title 6">
            <a:extLst>
              <a:ext uri="{FF2B5EF4-FFF2-40B4-BE49-F238E27FC236}">
                <a16:creationId xmlns:a16="http://schemas.microsoft.com/office/drawing/2014/main" id="{A6FA5D5B-84DD-2045-95A0-148DB04A368C}"/>
              </a:ext>
            </a:extLst>
          </p:cNvPr>
          <p:cNvSpPr>
            <a:spLocks noGrp="1"/>
          </p:cNvSpPr>
          <p:nvPr>
            <p:ph type="title"/>
          </p:nvPr>
        </p:nvSpPr>
        <p:spPr>
          <a:xfrm>
            <a:off x="479376" y="332656"/>
            <a:ext cx="7003074" cy="1152128"/>
          </a:xfrm>
        </p:spPr>
        <p:txBody>
          <a:bodyPr lIns="91440" tIns="45720" rIns="91440" bIns="45720" anchor="b" anchorCtr="0"/>
          <a:lstStyle/>
          <a:p>
            <a:r>
              <a:rPr lang="en-US" dirty="0"/>
              <a:t>How many times have you already read today?</a:t>
            </a:r>
            <a:endParaRPr lang="en-US" dirty="0">
              <a:cs typeface="Calibri"/>
            </a:endParaRPr>
          </a:p>
        </p:txBody>
      </p:sp>
    </p:spTree>
    <p:extLst>
      <p:ext uri="{BB962C8B-B14F-4D97-AF65-F5344CB8AC3E}">
        <p14:creationId xmlns:p14="http://schemas.microsoft.com/office/powerpoint/2010/main" val="21490115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accent3"/>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49AEEAEB-E0DF-A449-A551-5E1B66611776}"/>
              </a:ext>
            </a:extLst>
          </p:cNvPr>
          <p:cNvPicPr>
            <a:picLocks noChangeAspect="1"/>
          </p:cNvPicPr>
          <p:nvPr/>
        </p:nvPicPr>
        <p:blipFill>
          <a:blip r:embed="rId3">
            <a:alphaModFix amt="4000"/>
          </a:blip>
          <a:stretch>
            <a:fillRect/>
          </a:stretch>
        </p:blipFill>
        <p:spPr>
          <a:xfrm>
            <a:off x="263352" y="-1179512"/>
            <a:ext cx="8556550" cy="8935311"/>
          </a:xfrm>
          <a:prstGeom prst="rect">
            <a:avLst/>
          </a:prstGeom>
        </p:spPr>
      </p:pic>
      <p:sp>
        <p:nvSpPr>
          <p:cNvPr id="2" name="TextBox 1">
            <a:extLst>
              <a:ext uri="{FF2B5EF4-FFF2-40B4-BE49-F238E27FC236}">
                <a16:creationId xmlns:a16="http://schemas.microsoft.com/office/drawing/2014/main" id="{3712E026-EBF9-F244-AF94-27B3DBD213F8}"/>
              </a:ext>
            </a:extLst>
          </p:cNvPr>
          <p:cNvSpPr txBox="1"/>
          <p:nvPr/>
        </p:nvSpPr>
        <p:spPr>
          <a:xfrm>
            <a:off x="0" y="2780928"/>
            <a:ext cx="12191999" cy="1092607"/>
          </a:xfrm>
          <a:prstGeom prst="rect">
            <a:avLst/>
          </a:prstGeom>
          <a:noFill/>
        </p:spPr>
        <p:txBody>
          <a:bodyPr wrap="square" rtlCol="0">
            <a:spAutoFit/>
          </a:bodyPr>
          <a:lstStyle/>
          <a:p>
            <a:pPr algn="ctr"/>
            <a:r>
              <a:rPr lang="en-US" sz="6500" b="1" dirty="0">
                <a:solidFill>
                  <a:schemeClr val="bg1"/>
                </a:solidFill>
              </a:rPr>
              <a:t>Phonics</a:t>
            </a:r>
          </a:p>
        </p:txBody>
      </p:sp>
    </p:spTree>
    <p:extLst>
      <p:ext uri="{BB962C8B-B14F-4D97-AF65-F5344CB8AC3E}">
        <p14:creationId xmlns:p14="http://schemas.microsoft.com/office/powerpoint/2010/main" val="24723481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34CC877-0EA2-492F-BCB9-D8060F38E73C}"/>
              </a:ext>
            </a:extLst>
          </p:cNvPr>
          <p:cNvSpPr>
            <a:spLocks noGrp="1"/>
          </p:cNvSpPr>
          <p:nvPr>
            <p:ph type="body" sz="quarter" idx="10"/>
          </p:nvPr>
        </p:nvSpPr>
        <p:spPr>
          <a:xfrm>
            <a:off x="479376" y="1916832"/>
            <a:ext cx="4392488" cy="4392488"/>
          </a:xfrm>
        </p:spPr>
        <p:txBody>
          <a:bodyPr lIns="91440" tIns="45720" rIns="91440" bIns="45720" anchor="ctr" anchorCtr="0"/>
          <a:lstStyle/>
          <a:p>
            <a:pPr marL="0" indent="0">
              <a:lnSpc>
                <a:spcPct val="100000"/>
              </a:lnSpc>
              <a:buNone/>
            </a:pPr>
            <a:r>
              <a:rPr lang="en-GB" dirty="0">
                <a:solidFill>
                  <a:schemeClr val="accent2"/>
                </a:solidFill>
              </a:rPr>
              <a:t>Our school has chosen </a:t>
            </a:r>
            <a:br>
              <a:rPr lang="en-GB" dirty="0">
                <a:solidFill>
                  <a:schemeClr val="accent2"/>
                </a:solidFill>
              </a:rPr>
            </a:br>
            <a:r>
              <a:rPr lang="en-GB" i="1" dirty="0">
                <a:solidFill>
                  <a:schemeClr val="accent2"/>
                </a:solidFill>
              </a:rPr>
              <a:t>Little Wandle Letters and Sounds Revised</a:t>
            </a:r>
            <a:r>
              <a:rPr lang="en-GB" dirty="0">
                <a:solidFill>
                  <a:schemeClr val="accent2"/>
                </a:solidFill>
              </a:rPr>
              <a:t> as our systematic, synthetic phonics (SSP) programme to teach early reading and spelling.</a:t>
            </a:r>
            <a:r>
              <a:rPr lang="en-GB" dirty="0"/>
              <a:t> </a:t>
            </a:r>
          </a:p>
        </p:txBody>
      </p:sp>
      <p:sp>
        <p:nvSpPr>
          <p:cNvPr id="3" name="Title 2">
            <a:extLst>
              <a:ext uri="{FF2B5EF4-FFF2-40B4-BE49-F238E27FC236}">
                <a16:creationId xmlns:a16="http://schemas.microsoft.com/office/drawing/2014/main" id="{FA31222B-A094-4C71-9CE9-75DB7035D263}"/>
              </a:ext>
            </a:extLst>
          </p:cNvPr>
          <p:cNvSpPr>
            <a:spLocks noGrp="1"/>
          </p:cNvSpPr>
          <p:nvPr>
            <p:ph type="title"/>
          </p:nvPr>
        </p:nvSpPr>
        <p:spPr>
          <a:xfrm>
            <a:off x="479376" y="332656"/>
            <a:ext cx="9793088" cy="1152128"/>
          </a:xfrm>
        </p:spPr>
        <p:txBody>
          <a:bodyPr lIns="91440" tIns="45720" rIns="91440" bIns="45720" anchor="b" anchorCtr="0"/>
          <a:lstStyle/>
          <a:p>
            <a:r>
              <a:rPr lang="en-GB" dirty="0"/>
              <a:t>Little Wandle Letters and Sounds Revised</a:t>
            </a:r>
            <a:endParaRPr lang="en-GB" dirty="0">
              <a:cs typeface="Calibri"/>
            </a:endParaRPr>
          </a:p>
        </p:txBody>
      </p:sp>
      <p:pic>
        <p:nvPicPr>
          <p:cNvPr id="5" name="Picture 4">
            <a:extLst>
              <a:ext uri="{FF2B5EF4-FFF2-40B4-BE49-F238E27FC236}">
                <a16:creationId xmlns:a16="http://schemas.microsoft.com/office/drawing/2014/main" id="{7A2F3643-1442-0E4E-8B4B-3F7E099963C7}"/>
              </a:ext>
            </a:extLst>
          </p:cNvPr>
          <p:cNvPicPr>
            <a:picLocks noChangeAspect="1"/>
          </p:cNvPicPr>
          <p:nvPr/>
        </p:nvPicPr>
        <p:blipFill>
          <a:blip r:embed="rId3"/>
          <a:stretch>
            <a:fillRect/>
          </a:stretch>
        </p:blipFill>
        <p:spPr>
          <a:xfrm>
            <a:off x="5111603" y="1916832"/>
            <a:ext cx="6770092" cy="4248472"/>
          </a:xfrm>
          <a:prstGeom prst="roundRect">
            <a:avLst/>
          </a:prstGeom>
        </p:spPr>
      </p:pic>
    </p:spTree>
    <p:extLst>
      <p:ext uri="{BB962C8B-B14F-4D97-AF65-F5344CB8AC3E}">
        <p14:creationId xmlns:p14="http://schemas.microsoft.com/office/powerpoint/2010/main" val="17693806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8A6BEE2-2F64-BA46-9BBF-202B6434A935}"/>
              </a:ext>
            </a:extLst>
          </p:cNvPr>
          <p:cNvSpPr>
            <a:spLocks noGrp="1"/>
          </p:cNvSpPr>
          <p:nvPr>
            <p:ph type="body" sz="quarter" idx="10"/>
          </p:nvPr>
        </p:nvSpPr>
        <p:spPr/>
        <p:txBody>
          <a:bodyPr/>
          <a:lstStyle/>
          <a:p>
            <a:pPr marL="0" indent="0">
              <a:buNone/>
            </a:pPr>
            <a:r>
              <a:rPr lang="en-GB" sz="4000" dirty="0"/>
              <a:t>making connections between the sounds of our spoken words and the letters that are used to write them down.</a:t>
            </a:r>
            <a:endParaRPr lang="en-US" sz="4000" dirty="0"/>
          </a:p>
        </p:txBody>
      </p:sp>
      <p:sp>
        <p:nvSpPr>
          <p:cNvPr id="3" name="Title 2">
            <a:extLst>
              <a:ext uri="{FF2B5EF4-FFF2-40B4-BE49-F238E27FC236}">
                <a16:creationId xmlns:a16="http://schemas.microsoft.com/office/drawing/2014/main" id="{1A6EAF36-1C4D-2840-A444-995DE43561D5}"/>
              </a:ext>
            </a:extLst>
          </p:cNvPr>
          <p:cNvSpPr>
            <a:spLocks noGrp="1"/>
          </p:cNvSpPr>
          <p:nvPr>
            <p:ph type="title" idx="4294967295"/>
          </p:nvPr>
        </p:nvSpPr>
        <p:spPr>
          <a:xfrm>
            <a:off x="263352" y="2348880"/>
            <a:ext cx="11665296" cy="864096"/>
          </a:xfrm>
          <a:prstGeom prst="rect">
            <a:avLst/>
          </a:prstGeom>
        </p:spPr>
        <p:txBody>
          <a:bodyPr lIns="91440" tIns="45720" rIns="91440" bIns="45720" anchor="t"/>
          <a:lstStyle/>
          <a:p>
            <a:pPr algn="ctr"/>
            <a:r>
              <a:rPr lang="en-US" sz="4000" b="1" dirty="0">
                <a:solidFill>
                  <a:schemeClr val="bg1"/>
                </a:solidFill>
              </a:rPr>
              <a:t>Phonics is:</a:t>
            </a:r>
          </a:p>
        </p:txBody>
      </p:sp>
    </p:spTree>
    <p:extLst>
      <p:ext uri="{BB962C8B-B14F-4D97-AF65-F5344CB8AC3E}">
        <p14:creationId xmlns:p14="http://schemas.microsoft.com/office/powerpoint/2010/main" val="1466559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7FF18DC-B9DE-FA47-9A8A-F3690285D807}"/>
              </a:ext>
            </a:extLst>
          </p:cNvPr>
          <p:cNvSpPr>
            <a:spLocks noGrp="1"/>
          </p:cNvSpPr>
          <p:nvPr>
            <p:ph type="title"/>
          </p:nvPr>
        </p:nvSpPr>
        <p:spPr/>
        <p:txBody>
          <a:bodyPr lIns="91440" tIns="45720" rIns="91440" bIns="45720" anchor="b" anchorCtr="0"/>
          <a:lstStyle/>
          <a:p>
            <a:r>
              <a:rPr lang="en-US" b="1" dirty="0"/>
              <a:t>Terminology</a:t>
            </a:r>
            <a:endParaRPr lang="en-US" b="1" dirty="0">
              <a:cs typeface="Calibri"/>
            </a:endParaRPr>
          </a:p>
        </p:txBody>
      </p:sp>
      <p:sp>
        <p:nvSpPr>
          <p:cNvPr id="5" name="Rounded Rectangle 4">
            <a:extLst>
              <a:ext uri="{FF2B5EF4-FFF2-40B4-BE49-F238E27FC236}">
                <a16:creationId xmlns:a16="http://schemas.microsoft.com/office/drawing/2014/main" id="{1769BDE3-0AAC-A341-BB8F-73D178BFF921}"/>
              </a:ext>
            </a:extLst>
          </p:cNvPr>
          <p:cNvSpPr/>
          <p:nvPr/>
        </p:nvSpPr>
        <p:spPr>
          <a:xfrm>
            <a:off x="623392" y="2132856"/>
            <a:ext cx="4608512" cy="720080"/>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000" b="1" dirty="0"/>
              <a:t>Phoneme</a:t>
            </a:r>
          </a:p>
        </p:txBody>
      </p:sp>
      <p:sp>
        <p:nvSpPr>
          <p:cNvPr id="7" name="Rounded Rectangle 6">
            <a:extLst>
              <a:ext uri="{FF2B5EF4-FFF2-40B4-BE49-F238E27FC236}">
                <a16:creationId xmlns:a16="http://schemas.microsoft.com/office/drawing/2014/main" id="{22408E65-6639-BF46-A2B1-8EE40CCA0AB0}"/>
              </a:ext>
            </a:extLst>
          </p:cNvPr>
          <p:cNvSpPr/>
          <p:nvPr/>
        </p:nvSpPr>
        <p:spPr>
          <a:xfrm>
            <a:off x="623392" y="3111759"/>
            <a:ext cx="4608512" cy="720080"/>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000" b="1" dirty="0"/>
              <a:t>Grapheme</a:t>
            </a:r>
          </a:p>
        </p:txBody>
      </p:sp>
      <p:sp>
        <p:nvSpPr>
          <p:cNvPr id="8" name="Rounded Rectangle 7">
            <a:extLst>
              <a:ext uri="{FF2B5EF4-FFF2-40B4-BE49-F238E27FC236}">
                <a16:creationId xmlns:a16="http://schemas.microsoft.com/office/drawing/2014/main" id="{E525C50B-ABA3-8E48-87FF-F6B23D6442BD}"/>
              </a:ext>
            </a:extLst>
          </p:cNvPr>
          <p:cNvSpPr/>
          <p:nvPr/>
        </p:nvSpPr>
        <p:spPr>
          <a:xfrm>
            <a:off x="6744072" y="2132856"/>
            <a:ext cx="4608512" cy="720080"/>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000" b="1" dirty="0"/>
              <a:t>Blend </a:t>
            </a:r>
          </a:p>
        </p:txBody>
      </p:sp>
      <p:sp>
        <p:nvSpPr>
          <p:cNvPr id="9" name="Rounded Rectangle 8">
            <a:extLst>
              <a:ext uri="{FF2B5EF4-FFF2-40B4-BE49-F238E27FC236}">
                <a16:creationId xmlns:a16="http://schemas.microsoft.com/office/drawing/2014/main" id="{6A02456E-1619-6441-8838-4FAF7B95E8DE}"/>
              </a:ext>
            </a:extLst>
          </p:cNvPr>
          <p:cNvSpPr/>
          <p:nvPr/>
        </p:nvSpPr>
        <p:spPr>
          <a:xfrm>
            <a:off x="625082" y="4119871"/>
            <a:ext cx="4608512" cy="720080"/>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000" b="1" dirty="0"/>
              <a:t>Digraph</a:t>
            </a:r>
          </a:p>
        </p:txBody>
      </p:sp>
      <p:sp>
        <p:nvSpPr>
          <p:cNvPr id="10" name="Rounded Rectangle 9">
            <a:extLst>
              <a:ext uri="{FF2B5EF4-FFF2-40B4-BE49-F238E27FC236}">
                <a16:creationId xmlns:a16="http://schemas.microsoft.com/office/drawing/2014/main" id="{D8CA016A-8FA6-964F-AB5B-6E97732A71F4}"/>
              </a:ext>
            </a:extLst>
          </p:cNvPr>
          <p:cNvSpPr/>
          <p:nvPr/>
        </p:nvSpPr>
        <p:spPr>
          <a:xfrm>
            <a:off x="6773782" y="3111759"/>
            <a:ext cx="4608512" cy="720080"/>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000" b="1" dirty="0"/>
              <a:t>Segment</a:t>
            </a:r>
          </a:p>
        </p:txBody>
      </p:sp>
      <p:sp>
        <p:nvSpPr>
          <p:cNvPr id="11" name="Rounded Rectangle 10">
            <a:extLst>
              <a:ext uri="{FF2B5EF4-FFF2-40B4-BE49-F238E27FC236}">
                <a16:creationId xmlns:a16="http://schemas.microsoft.com/office/drawing/2014/main" id="{6CC4B300-839D-984F-AF8D-56FF7F67EB7F}"/>
              </a:ext>
            </a:extLst>
          </p:cNvPr>
          <p:cNvSpPr/>
          <p:nvPr/>
        </p:nvSpPr>
        <p:spPr>
          <a:xfrm>
            <a:off x="623392" y="5127171"/>
            <a:ext cx="4608512" cy="720080"/>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000" b="1" dirty="0"/>
              <a:t>Trigraph</a:t>
            </a:r>
          </a:p>
        </p:txBody>
      </p:sp>
      <p:sp>
        <p:nvSpPr>
          <p:cNvPr id="12" name="Rounded Rectangle 11">
            <a:extLst>
              <a:ext uri="{FF2B5EF4-FFF2-40B4-BE49-F238E27FC236}">
                <a16:creationId xmlns:a16="http://schemas.microsoft.com/office/drawing/2014/main" id="{D8CA016A-8FA6-964F-AB5B-6E97732A71F4}"/>
              </a:ext>
            </a:extLst>
          </p:cNvPr>
          <p:cNvSpPr/>
          <p:nvPr/>
        </p:nvSpPr>
        <p:spPr>
          <a:xfrm>
            <a:off x="6773782" y="4130586"/>
            <a:ext cx="4608512" cy="720080"/>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000" b="1" dirty="0"/>
              <a:t>Adjacent consonant</a:t>
            </a:r>
          </a:p>
        </p:txBody>
      </p:sp>
      <p:sp>
        <p:nvSpPr>
          <p:cNvPr id="13" name="Rounded Rectangle 12">
            <a:extLst>
              <a:ext uri="{FF2B5EF4-FFF2-40B4-BE49-F238E27FC236}">
                <a16:creationId xmlns:a16="http://schemas.microsoft.com/office/drawing/2014/main" id="{D8CA016A-8FA6-964F-AB5B-6E97732A71F4}"/>
              </a:ext>
            </a:extLst>
          </p:cNvPr>
          <p:cNvSpPr/>
          <p:nvPr/>
        </p:nvSpPr>
        <p:spPr>
          <a:xfrm>
            <a:off x="6744072" y="5127171"/>
            <a:ext cx="4608512" cy="720080"/>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000" b="1" dirty="0"/>
              <a:t>Split digraph</a:t>
            </a:r>
          </a:p>
        </p:txBody>
      </p:sp>
    </p:spTree>
    <p:extLst>
      <p:ext uri="{BB962C8B-B14F-4D97-AF65-F5344CB8AC3E}">
        <p14:creationId xmlns:p14="http://schemas.microsoft.com/office/powerpoint/2010/main" val="7617150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35600B1-8DEE-7042-8BB5-4711875F22B5}"/>
              </a:ext>
            </a:extLst>
          </p:cNvPr>
          <p:cNvSpPr>
            <a:spLocks noGrp="1"/>
          </p:cNvSpPr>
          <p:nvPr>
            <p:ph type="title"/>
          </p:nvPr>
        </p:nvSpPr>
        <p:spPr>
          <a:xfrm>
            <a:off x="479376" y="116632"/>
            <a:ext cx="9793088" cy="1152128"/>
          </a:xfrm>
        </p:spPr>
        <p:txBody>
          <a:bodyPr/>
          <a:lstStyle/>
          <a:p>
            <a:r>
              <a:rPr lang="en-US" dirty="0"/>
              <a:t>The progression</a:t>
            </a:r>
          </a:p>
        </p:txBody>
      </p:sp>
      <p:pic>
        <p:nvPicPr>
          <p:cNvPr id="8" name="Picture 7">
            <a:extLst>
              <a:ext uri="{FF2B5EF4-FFF2-40B4-BE49-F238E27FC236}">
                <a16:creationId xmlns:a16="http://schemas.microsoft.com/office/drawing/2014/main" id="{4DE1D942-2F2C-2E40-A7C5-F612F9DBAAE5}"/>
              </a:ext>
            </a:extLst>
          </p:cNvPr>
          <p:cNvPicPr>
            <a:picLocks noChangeAspect="1"/>
          </p:cNvPicPr>
          <p:nvPr/>
        </p:nvPicPr>
        <p:blipFill rotWithShape="1">
          <a:blip r:embed="rId3">
            <a:extLst>
              <a:ext uri="{28A0092B-C50C-407E-A947-70E740481C1C}">
                <a14:useLocalDpi xmlns:a14="http://schemas.microsoft.com/office/drawing/2010/main"/>
              </a:ext>
            </a:extLst>
          </a:blip>
          <a:srcRect b="20914"/>
          <a:stretch/>
        </p:blipFill>
        <p:spPr>
          <a:xfrm>
            <a:off x="524992" y="1268760"/>
            <a:ext cx="4850928" cy="5423724"/>
          </a:xfrm>
          <a:prstGeom prst="roundRect">
            <a:avLst>
              <a:gd name="adj" fmla="val 3145"/>
            </a:avLst>
          </a:prstGeom>
          <a:effectLst>
            <a:glow rad="127000">
              <a:schemeClr val="tx1">
                <a:lumMod val="95000"/>
                <a:lumOff val="5000"/>
                <a:alpha val="10000"/>
              </a:schemeClr>
            </a:glow>
          </a:effectLst>
        </p:spPr>
      </p:pic>
      <p:pic>
        <p:nvPicPr>
          <p:cNvPr id="9" name="Picture 8">
            <a:extLst>
              <a:ext uri="{FF2B5EF4-FFF2-40B4-BE49-F238E27FC236}">
                <a16:creationId xmlns:a16="http://schemas.microsoft.com/office/drawing/2014/main" id="{6B1F0601-B503-5F43-8A03-877058285A17}"/>
              </a:ext>
            </a:extLst>
          </p:cNvPr>
          <p:cNvPicPr>
            <a:picLocks noChangeAspect="1"/>
          </p:cNvPicPr>
          <p:nvPr/>
        </p:nvPicPr>
        <p:blipFill rotWithShape="1">
          <a:blip r:embed="rId4">
            <a:extLst>
              <a:ext uri="{28A0092B-C50C-407E-A947-70E740481C1C}">
                <a14:useLocalDpi xmlns:a14="http://schemas.microsoft.com/office/drawing/2010/main"/>
              </a:ext>
            </a:extLst>
          </a:blip>
          <a:srcRect b="34564"/>
          <a:stretch/>
        </p:blipFill>
        <p:spPr>
          <a:xfrm>
            <a:off x="5879976" y="2186478"/>
            <a:ext cx="4850928" cy="4487620"/>
          </a:xfrm>
          <a:prstGeom prst="roundRect">
            <a:avLst>
              <a:gd name="adj" fmla="val 3378"/>
            </a:avLst>
          </a:prstGeom>
          <a:effectLst>
            <a:glow rad="127000">
              <a:schemeClr val="tx1">
                <a:lumMod val="95000"/>
                <a:lumOff val="5000"/>
                <a:alpha val="10000"/>
              </a:schemeClr>
            </a:glow>
          </a:effectLst>
        </p:spPr>
      </p:pic>
    </p:spTree>
    <p:extLst>
      <p:ext uri="{BB962C8B-B14F-4D97-AF65-F5344CB8AC3E}">
        <p14:creationId xmlns:p14="http://schemas.microsoft.com/office/powerpoint/2010/main" val="4755982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9"/>
                                        </p:tgtEl>
                                        <p:attrNameLst>
                                          <p:attrName>style.visibility</p:attrName>
                                        </p:attrNameLst>
                                      </p:cBhvr>
                                      <p:to>
                                        <p:strVal val="visible"/>
                                      </p:to>
                                    </p:set>
                                    <p:anim calcmode="lin" valueType="num">
                                      <p:cBhvr additive="base">
                                        <p:cTn id="12" dur="500" fill="hold"/>
                                        <p:tgtEl>
                                          <p:spTgt spid="9"/>
                                        </p:tgtEl>
                                        <p:attrNameLst>
                                          <p:attrName>ppt_x</p:attrName>
                                        </p:attrNameLst>
                                      </p:cBhvr>
                                      <p:tavLst>
                                        <p:tav tm="0">
                                          <p:val>
                                            <p:strVal val="#ppt_x"/>
                                          </p:val>
                                        </p:tav>
                                        <p:tav tm="100000">
                                          <p:val>
                                            <p:strVal val="#ppt_x"/>
                                          </p:val>
                                        </p:tav>
                                      </p:tavLst>
                                    </p:anim>
                                    <p:anim calcmode="lin" valueType="num">
                                      <p:cBhvr additive="base">
                                        <p:cTn id="13"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269CD64-B820-86FB-DCFB-956F275348A5}"/>
              </a:ext>
            </a:extLst>
          </p:cNvPr>
          <p:cNvSpPr>
            <a:spLocks noGrp="1"/>
          </p:cNvSpPr>
          <p:nvPr>
            <p:ph type="title"/>
          </p:nvPr>
        </p:nvSpPr>
        <p:spPr/>
        <p:txBody>
          <a:bodyPr lIns="91440" tIns="45720" rIns="91440" bIns="45720" anchor="b" anchorCtr="0"/>
          <a:lstStyle/>
          <a:p>
            <a:r>
              <a:rPr lang="en-GB" dirty="0">
                <a:cs typeface="Calibri"/>
              </a:rPr>
              <a:t>Let’s say the Phase 5 sounds</a:t>
            </a:r>
          </a:p>
        </p:txBody>
      </p:sp>
      <p:pic>
        <p:nvPicPr>
          <p:cNvPr id="6" name="Picture 6">
            <a:extLst>
              <a:ext uri="{FF2B5EF4-FFF2-40B4-BE49-F238E27FC236}">
                <a16:creationId xmlns:a16="http://schemas.microsoft.com/office/drawing/2014/main" id="{EC99D98B-4D64-858E-8A5B-00CAA200CFE9}"/>
              </a:ext>
            </a:extLst>
          </p:cNvPr>
          <p:cNvPicPr>
            <a:picLocks noChangeAspect="1"/>
          </p:cNvPicPr>
          <p:nvPr/>
        </p:nvPicPr>
        <p:blipFill>
          <a:blip r:embed="rId3"/>
          <a:stretch>
            <a:fillRect/>
          </a:stretch>
        </p:blipFill>
        <p:spPr>
          <a:xfrm>
            <a:off x="8005548" y="1715283"/>
            <a:ext cx="2305335" cy="1914807"/>
          </a:xfrm>
          <a:prstGeom prst="rect">
            <a:avLst/>
          </a:prstGeom>
        </p:spPr>
      </p:pic>
      <p:pic>
        <p:nvPicPr>
          <p:cNvPr id="7" name="Picture 7">
            <a:extLst>
              <a:ext uri="{FF2B5EF4-FFF2-40B4-BE49-F238E27FC236}">
                <a16:creationId xmlns:a16="http://schemas.microsoft.com/office/drawing/2014/main" id="{239902AB-8B95-4F5F-9636-8B73526F5AC3}"/>
              </a:ext>
            </a:extLst>
          </p:cNvPr>
          <p:cNvPicPr>
            <a:picLocks noChangeAspect="1"/>
          </p:cNvPicPr>
          <p:nvPr/>
        </p:nvPicPr>
        <p:blipFill>
          <a:blip r:embed="rId4"/>
          <a:stretch>
            <a:fillRect/>
          </a:stretch>
        </p:blipFill>
        <p:spPr>
          <a:xfrm>
            <a:off x="476534" y="1715813"/>
            <a:ext cx="6712423" cy="4768403"/>
          </a:xfrm>
          <a:prstGeom prst="rect">
            <a:avLst/>
          </a:prstGeom>
        </p:spPr>
      </p:pic>
      <p:pic>
        <p:nvPicPr>
          <p:cNvPr id="5" name="Picture 5">
            <a:extLst>
              <a:ext uri="{FF2B5EF4-FFF2-40B4-BE49-F238E27FC236}">
                <a16:creationId xmlns:a16="http://schemas.microsoft.com/office/drawing/2014/main" id="{7D4F38BD-2D3B-A9B9-E2BC-907C9148A159}"/>
              </a:ext>
            </a:extLst>
          </p:cNvPr>
          <p:cNvPicPr>
            <a:picLocks noChangeAspect="1"/>
          </p:cNvPicPr>
          <p:nvPr/>
        </p:nvPicPr>
        <p:blipFill rotWithShape="1">
          <a:blip r:embed="rId5"/>
          <a:srcRect l="2750" t="3568" b="83"/>
          <a:stretch/>
        </p:blipFill>
        <p:spPr>
          <a:xfrm>
            <a:off x="7824971" y="3699111"/>
            <a:ext cx="2815355" cy="2963995"/>
          </a:xfrm>
          <a:prstGeom prst="rect">
            <a:avLst/>
          </a:prstGeom>
        </p:spPr>
      </p:pic>
    </p:spTree>
    <p:extLst>
      <p:ext uri="{BB962C8B-B14F-4D97-AF65-F5344CB8AC3E}">
        <p14:creationId xmlns:p14="http://schemas.microsoft.com/office/powerpoint/2010/main" val="353164330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479376" y="1916832"/>
            <a:ext cx="5864568" cy="4824536"/>
          </a:xfrm>
        </p:spPr>
        <p:txBody>
          <a:bodyPr lIns="91440" tIns="45720" rIns="91440" bIns="45720" anchor="t"/>
          <a:lstStyle/>
          <a:p>
            <a:pPr marL="0" indent="0">
              <a:buNone/>
            </a:pPr>
            <a:r>
              <a:rPr lang="en-US" dirty="0">
                <a:solidFill>
                  <a:schemeClr val="accent2"/>
                </a:solidFill>
              </a:rPr>
              <a:t>In Phase 5 children learn:</a:t>
            </a:r>
            <a:endParaRPr lang="en-US" dirty="0">
              <a:solidFill>
                <a:schemeClr val="accent2"/>
              </a:solidFill>
              <a:cs typeface="Calibri"/>
            </a:endParaRPr>
          </a:p>
          <a:p>
            <a:r>
              <a:rPr lang="en-US" dirty="0">
                <a:solidFill>
                  <a:schemeClr val="accent2"/>
                </a:solidFill>
              </a:rPr>
              <a:t>new graphemes for the sounds they already know</a:t>
            </a:r>
            <a:endParaRPr lang="en-US" dirty="0">
              <a:solidFill>
                <a:schemeClr val="accent2"/>
              </a:solidFill>
              <a:cs typeface="Calibri"/>
            </a:endParaRPr>
          </a:p>
          <a:p>
            <a:r>
              <a:rPr lang="en-US" dirty="0">
                <a:solidFill>
                  <a:schemeClr val="accent2"/>
                </a:solidFill>
                <a:cs typeface="Calibri"/>
              </a:rPr>
              <a:t>that the same </a:t>
            </a:r>
            <a:r>
              <a:rPr lang="en-US" dirty="0">
                <a:solidFill>
                  <a:schemeClr val="accent2"/>
                </a:solidFill>
              </a:rPr>
              <a:t>grapheme can have alternative pronunciations.</a:t>
            </a:r>
            <a:endParaRPr lang="en-US" dirty="0">
              <a:solidFill>
                <a:schemeClr val="accent2"/>
              </a:solidFill>
              <a:cs typeface="Calibri"/>
            </a:endParaRPr>
          </a:p>
          <a:p>
            <a:pPr marL="0" indent="0">
              <a:buNone/>
            </a:pPr>
            <a:endParaRPr lang="en-US" dirty="0">
              <a:solidFill>
                <a:schemeClr val="accent2"/>
              </a:solidFill>
              <a:cs typeface="Calibri"/>
            </a:endParaRPr>
          </a:p>
          <a:p>
            <a:pPr marL="0" indent="0">
              <a:buNone/>
            </a:pPr>
            <a:r>
              <a:rPr lang="en-US" dirty="0">
                <a:solidFill>
                  <a:schemeClr val="accent2"/>
                </a:solidFill>
                <a:cs typeface="Calibri"/>
              </a:rPr>
              <a:t>The </a:t>
            </a:r>
            <a:r>
              <a:rPr lang="en-US" dirty="0">
                <a:solidFill>
                  <a:schemeClr val="accent2"/>
                </a:solidFill>
              </a:rPr>
              <a:t>‘Grow the code’ lessons support children with reading and spelling these alternative spellings.</a:t>
            </a:r>
            <a:endParaRPr lang="en-US" dirty="0">
              <a:solidFill>
                <a:schemeClr val="accent2"/>
              </a:solidFill>
              <a:cs typeface="Calibri"/>
            </a:endParaRPr>
          </a:p>
          <a:p>
            <a:endParaRPr lang="en-US" dirty="0">
              <a:solidFill>
                <a:schemeClr val="accent2"/>
              </a:solidFill>
              <a:cs typeface="Calibri"/>
            </a:endParaRPr>
          </a:p>
          <a:p>
            <a:endParaRPr lang="en-US" dirty="0"/>
          </a:p>
        </p:txBody>
      </p:sp>
      <p:sp>
        <p:nvSpPr>
          <p:cNvPr id="3" name="Title 2"/>
          <p:cNvSpPr>
            <a:spLocks noGrp="1"/>
          </p:cNvSpPr>
          <p:nvPr>
            <p:ph type="title"/>
          </p:nvPr>
        </p:nvSpPr>
        <p:spPr/>
        <p:txBody>
          <a:bodyPr lIns="91440" tIns="45720" rIns="91440" bIns="45720" anchor="b" anchorCtr="0"/>
          <a:lstStyle/>
          <a:p>
            <a:r>
              <a:rPr lang="en-US" dirty="0"/>
              <a:t>This term we are teaching Phase 5 </a:t>
            </a:r>
            <a:endParaRPr lang="en-GB" dirty="0">
              <a:cs typeface="Calibri"/>
            </a:endParaRPr>
          </a:p>
        </p:txBody>
      </p:sp>
      <p:pic>
        <p:nvPicPr>
          <p:cNvPr id="5" name="Picture 5" descr="Graphical user interface, website&#10;&#10;Description automatically generated">
            <a:extLst>
              <a:ext uri="{FF2B5EF4-FFF2-40B4-BE49-F238E27FC236}">
                <a16:creationId xmlns:a16="http://schemas.microsoft.com/office/drawing/2014/main" id="{619B5458-B127-2FFC-7F26-A997D4559752}"/>
              </a:ext>
            </a:extLst>
          </p:cNvPr>
          <p:cNvPicPr>
            <a:picLocks noChangeAspect="1"/>
          </p:cNvPicPr>
          <p:nvPr/>
        </p:nvPicPr>
        <p:blipFill>
          <a:blip r:embed="rId3"/>
          <a:stretch>
            <a:fillRect/>
          </a:stretch>
        </p:blipFill>
        <p:spPr>
          <a:xfrm>
            <a:off x="6902138" y="2036095"/>
            <a:ext cx="4662773" cy="3901745"/>
          </a:xfrm>
          <a:prstGeom prst="rect">
            <a:avLst/>
          </a:prstGeom>
        </p:spPr>
      </p:pic>
    </p:spTree>
    <p:extLst>
      <p:ext uri="{BB962C8B-B14F-4D97-AF65-F5344CB8AC3E}">
        <p14:creationId xmlns:p14="http://schemas.microsoft.com/office/powerpoint/2010/main" val="26038034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quarter" idx="10"/>
          </p:nvPr>
        </p:nvSpPr>
        <p:spPr>
          <a:xfrm>
            <a:off x="479376" y="1916832"/>
            <a:ext cx="5502117" cy="4392488"/>
          </a:xfrm>
        </p:spPr>
        <p:txBody>
          <a:bodyPr lIns="91440" tIns="45720" rIns="91440" bIns="45720" anchor="t"/>
          <a:lstStyle/>
          <a:p>
            <a:pPr marL="0" indent="0">
              <a:buNone/>
            </a:pPr>
            <a:r>
              <a:rPr lang="en-US" dirty="0">
                <a:solidFill>
                  <a:schemeClr val="accent2"/>
                </a:solidFill>
              </a:rPr>
              <a:t>Children will be able to:</a:t>
            </a:r>
            <a:endParaRPr lang="en-US" dirty="0">
              <a:solidFill>
                <a:schemeClr val="accent2"/>
              </a:solidFill>
              <a:cs typeface="Calibri" panose="020F0502020204030204"/>
            </a:endParaRPr>
          </a:p>
          <a:p>
            <a:r>
              <a:rPr lang="en-US" dirty="0">
                <a:solidFill>
                  <a:schemeClr val="accent2"/>
                </a:solidFill>
              </a:rPr>
              <a:t>blend independently</a:t>
            </a:r>
            <a:endParaRPr lang="en-US" dirty="0">
              <a:solidFill>
                <a:schemeClr val="accent2"/>
              </a:solidFill>
              <a:cs typeface="Calibri"/>
            </a:endParaRPr>
          </a:p>
          <a:p>
            <a:r>
              <a:rPr lang="en-US" dirty="0">
                <a:solidFill>
                  <a:schemeClr val="accent2"/>
                </a:solidFill>
              </a:rPr>
              <a:t>blend in their heads with increasing fluency and confidence.</a:t>
            </a:r>
            <a:endParaRPr lang="en-US" dirty="0">
              <a:solidFill>
                <a:schemeClr val="accent2"/>
              </a:solidFill>
              <a:cs typeface="Calibri"/>
            </a:endParaRPr>
          </a:p>
          <a:p>
            <a:pPr marL="0" indent="0">
              <a:buNone/>
            </a:pPr>
            <a:r>
              <a:rPr lang="en-US" dirty="0">
                <a:solidFill>
                  <a:schemeClr val="accent2"/>
                </a:solidFill>
              </a:rPr>
              <a:t>They will also begin to distinguish between different phonemes/graphemes.</a:t>
            </a:r>
            <a:endParaRPr lang="en-GB" dirty="0"/>
          </a:p>
        </p:txBody>
      </p:sp>
      <p:sp>
        <p:nvSpPr>
          <p:cNvPr id="5" name="Title 4"/>
          <p:cNvSpPr>
            <a:spLocks noGrp="1"/>
          </p:cNvSpPr>
          <p:nvPr>
            <p:ph type="title"/>
          </p:nvPr>
        </p:nvSpPr>
        <p:spPr/>
        <p:txBody>
          <a:bodyPr lIns="91440" tIns="45720" rIns="91440" bIns="45720" anchor="b" anchorCtr="0"/>
          <a:lstStyle/>
          <a:p>
            <a:r>
              <a:rPr lang="en-US" dirty="0"/>
              <a:t>Reading words</a:t>
            </a:r>
            <a:endParaRPr lang="en-GB" dirty="0">
              <a:cs typeface="Calibri"/>
            </a:endParaRPr>
          </a:p>
        </p:txBody>
      </p:sp>
      <p:pic>
        <p:nvPicPr>
          <p:cNvPr id="4" name="Picture 3" descr="A person in a red dress holding a sign&#10;&#10;Description automatically generated">
            <a:extLst>
              <a:ext uri="{FF2B5EF4-FFF2-40B4-BE49-F238E27FC236}">
                <a16:creationId xmlns:a16="http://schemas.microsoft.com/office/drawing/2014/main" id="{E22DAF30-57D8-C89E-1085-10AAB4472F39}"/>
              </a:ext>
            </a:extLst>
          </p:cNvPr>
          <p:cNvPicPr>
            <a:picLocks noChangeAspect="1"/>
          </p:cNvPicPr>
          <p:nvPr/>
        </p:nvPicPr>
        <p:blipFill>
          <a:blip r:embed="rId3"/>
          <a:stretch>
            <a:fillRect/>
          </a:stretch>
        </p:blipFill>
        <p:spPr>
          <a:xfrm>
            <a:off x="6009498" y="2060848"/>
            <a:ext cx="5647259" cy="2963810"/>
          </a:xfrm>
          <a:prstGeom prst="roundRect">
            <a:avLst/>
          </a:prstGeom>
        </p:spPr>
      </p:pic>
    </p:spTree>
    <p:extLst>
      <p:ext uri="{BB962C8B-B14F-4D97-AF65-F5344CB8AC3E}">
        <p14:creationId xmlns:p14="http://schemas.microsoft.com/office/powerpoint/2010/main" val="15088169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F9A5F2C-AD7F-CF4C-9D4C-AD07FF3F812C}"/>
              </a:ext>
            </a:extLst>
          </p:cNvPr>
          <p:cNvSpPr>
            <a:spLocks noGrp="1"/>
          </p:cNvSpPr>
          <p:nvPr>
            <p:ph type="title"/>
          </p:nvPr>
        </p:nvSpPr>
        <p:spPr>
          <a:prstGeom prst="rect">
            <a:avLst/>
          </a:prstGeom>
        </p:spPr>
        <p:txBody>
          <a:bodyPr lIns="91440" tIns="45720" rIns="91440" bIns="45720" anchor="b" anchorCtr="0"/>
          <a:lstStyle/>
          <a:p>
            <a:r>
              <a:rPr lang="en-US" dirty="0"/>
              <a:t>Tricky words </a:t>
            </a:r>
            <a:endParaRPr lang="en-US" dirty="0">
              <a:cs typeface="Calibri"/>
            </a:endParaRPr>
          </a:p>
        </p:txBody>
      </p:sp>
      <p:pic>
        <p:nvPicPr>
          <p:cNvPr id="5" name="3C1KTDag0ZA"/>
          <p:cNvPicPr>
            <a:picLocks noRot="1" noChangeAspect="1"/>
          </p:cNvPicPr>
          <p:nvPr>
            <a:videoFile r:link="rId1"/>
          </p:nvPr>
        </p:nvPicPr>
        <p:blipFill>
          <a:blip r:embed="rId4">
            <a:extLst>
              <a:ext uri="{28A0092B-C50C-407E-A947-70E740481C1C}">
                <a14:useLocalDpi xmlns:a14="http://schemas.microsoft.com/office/drawing/2010/main" val="0"/>
              </a:ext>
            </a:extLst>
          </a:blip>
          <a:stretch>
            <a:fillRect/>
          </a:stretch>
        </p:blipFill>
        <p:spPr>
          <a:xfrm>
            <a:off x="2207568" y="1921886"/>
            <a:ext cx="7614592" cy="4129084"/>
          </a:xfrm>
          <a:prstGeom prst="rect">
            <a:avLst/>
          </a:prstGeom>
          <a:noFill/>
          <a:ln>
            <a:noFill/>
          </a:ln>
        </p:spPr>
      </p:pic>
    </p:spTree>
    <p:extLst>
      <p:ext uri="{BB962C8B-B14F-4D97-AF65-F5344CB8AC3E}">
        <p14:creationId xmlns:p14="http://schemas.microsoft.com/office/powerpoint/2010/main" val="37653064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479376" y="1700808"/>
            <a:ext cx="5256584" cy="4941168"/>
          </a:xfrm>
        </p:spPr>
        <p:txBody>
          <a:bodyPr lIns="91440" tIns="45720" rIns="91440" bIns="45720" anchor="t"/>
          <a:lstStyle/>
          <a:p>
            <a:r>
              <a:rPr lang="en-US" dirty="0">
                <a:solidFill>
                  <a:schemeClr val="accent2"/>
                </a:solidFill>
              </a:rPr>
              <a:t>have unusual spellings e.g. all, people</a:t>
            </a:r>
            <a:endParaRPr lang="en-US" dirty="0">
              <a:solidFill>
                <a:schemeClr val="accent2"/>
              </a:solidFill>
              <a:cs typeface="Calibri"/>
            </a:endParaRPr>
          </a:p>
          <a:p>
            <a:r>
              <a:rPr lang="en-US" dirty="0">
                <a:solidFill>
                  <a:schemeClr val="accent2"/>
                </a:solidFill>
              </a:rPr>
              <a:t>are taught in a systematic way.</a:t>
            </a:r>
            <a:endParaRPr lang="en-US" dirty="0">
              <a:solidFill>
                <a:schemeClr val="accent2"/>
              </a:solidFill>
              <a:cs typeface="Calibri"/>
            </a:endParaRPr>
          </a:p>
          <a:p>
            <a:pPr marL="0" indent="0">
              <a:buNone/>
            </a:pPr>
            <a:endParaRPr lang="en-US" dirty="0">
              <a:solidFill>
                <a:schemeClr val="accent2"/>
              </a:solidFill>
              <a:cs typeface="Calibri"/>
            </a:endParaRPr>
          </a:p>
          <a:p>
            <a:pPr marL="0" indent="0">
              <a:buNone/>
            </a:pPr>
            <a:r>
              <a:rPr lang="en-US" dirty="0">
                <a:solidFill>
                  <a:schemeClr val="accent2"/>
                </a:solidFill>
              </a:rPr>
              <a:t>Children are now learning to read Phase 5 tricky words.</a:t>
            </a:r>
          </a:p>
        </p:txBody>
      </p:sp>
      <p:sp>
        <p:nvSpPr>
          <p:cNvPr id="3" name="Title 2"/>
          <p:cNvSpPr>
            <a:spLocks noGrp="1"/>
          </p:cNvSpPr>
          <p:nvPr>
            <p:ph type="title"/>
          </p:nvPr>
        </p:nvSpPr>
        <p:spPr/>
        <p:txBody>
          <a:bodyPr lIns="91440" tIns="45720" rIns="91440" bIns="45720" anchor="b" anchorCtr="0"/>
          <a:lstStyle/>
          <a:p>
            <a:r>
              <a:rPr lang="en-US" dirty="0"/>
              <a:t>Tricky words:</a:t>
            </a:r>
            <a:endParaRPr lang="en-GB" dirty="0">
              <a:cs typeface="Calibri"/>
            </a:endParaRPr>
          </a:p>
        </p:txBody>
      </p:sp>
      <p:pic>
        <p:nvPicPr>
          <p:cNvPr id="6" name="Picture 5" descr="A person holding a piece of paper&#10;&#10;Description automatically generated">
            <a:extLst>
              <a:ext uri="{FF2B5EF4-FFF2-40B4-BE49-F238E27FC236}">
                <a16:creationId xmlns:a16="http://schemas.microsoft.com/office/drawing/2014/main" id="{9D2D9A11-589A-7C36-A4FD-1A7C833B4AF0}"/>
              </a:ext>
            </a:extLst>
          </p:cNvPr>
          <p:cNvPicPr>
            <a:picLocks noChangeAspect="1"/>
          </p:cNvPicPr>
          <p:nvPr/>
        </p:nvPicPr>
        <p:blipFill>
          <a:blip r:embed="rId3"/>
          <a:stretch>
            <a:fillRect/>
          </a:stretch>
        </p:blipFill>
        <p:spPr>
          <a:xfrm>
            <a:off x="6023992" y="1963549"/>
            <a:ext cx="5544616" cy="3423109"/>
          </a:xfrm>
          <a:prstGeom prst="roundRect">
            <a:avLst/>
          </a:prstGeom>
        </p:spPr>
      </p:pic>
    </p:spTree>
    <p:extLst>
      <p:ext uri="{BB962C8B-B14F-4D97-AF65-F5344CB8AC3E}">
        <p14:creationId xmlns:p14="http://schemas.microsoft.com/office/powerpoint/2010/main" val="7542742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lIns="91440" tIns="45720" rIns="91440" bIns="45720" anchor="b" anchorCtr="0"/>
          <a:lstStyle/>
          <a:p>
            <a:r>
              <a:rPr lang="en-US" dirty="0"/>
              <a:t>Phase 5 tricky words</a:t>
            </a:r>
            <a:endParaRPr lang="en-GB" dirty="0">
              <a:cs typeface="Calibri"/>
            </a:endParaRPr>
          </a:p>
        </p:txBody>
      </p:sp>
      <p:pic>
        <p:nvPicPr>
          <p:cNvPr id="2" name="Picture 1"/>
          <p:cNvPicPr>
            <a:picLocks noChangeAspect="1"/>
          </p:cNvPicPr>
          <p:nvPr/>
        </p:nvPicPr>
        <p:blipFill>
          <a:blip r:embed="rId3"/>
          <a:stretch>
            <a:fillRect/>
          </a:stretch>
        </p:blipFill>
        <p:spPr>
          <a:xfrm>
            <a:off x="3791744" y="1772816"/>
            <a:ext cx="5505063" cy="4968552"/>
          </a:xfrm>
          <a:prstGeom prst="rect">
            <a:avLst/>
          </a:prstGeom>
        </p:spPr>
      </p:pic>
      <p:sp>
        <p:nvSpPr>
          <p:cNvPr id="10" name="Oval 9"/>
          <p:cNvSpPr/>
          <p:nvPr/>
        </p:nvSpPr>
        <p:spPr>
          <a:xfrm>
            <a:off x="5603579" y="1890470"/>
            <a:ext cx="4176464" cy="4591496"/>
          </a:xfrm>
          <a:prstGeom prst="ellipse">
            <a:avLst/>
          </a:prstGeom>
          <a:no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9335821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B0C1C3FB-22BE-674D-A0B5-A5145EBE509E}"/>
              </a:ext>
            </a:extLst>
          </p:cNvPr>
          <p:cNvPicPr>
            <a:picLocks noChangeAspect="1"/>
          </p:cNvPicPr>
          <p:nvPr/>
        </p:nvPicPr>
        <p:blipFill>
          <a:blip r:embed="rId3"/>
          <a:stretch>
            <a:fillRect/>
          </a:stretch>
        </p:blipFill>
        <p:spPr>
          <a:xfrm>
            <a:off x="4065980" y="2045703"/>
            <a:ext cx="2010312" cy="2876414"/>
          </a:xfrm>
          <a:prstGeom prst="rect">
            <a:avLst/>
          </a:prstGeom>
        </p:spPr>
      </p:pic>
      <p:pic>
        <p:nvPicPr>
          <p:cNvPr id="17" name="Picture 16">
            <a:extLst>
              <a:ext uri="{FF2B5EF4-FFF2-40B4-BE49-F238E27FC236}">
                <a16:creationId xmlns:a16="http://schemas.microsoft.com/office/drawing/2014/main" id="{BF8E5868-D84C-7545-A9F1-126E820F7CE1}"/>
              </a:ext>
            </a:extLst>
          </p:cNvPr>
          <p:cNvPicPr>
            <a:picLocks noChangeAspect="1"/>
          </p:cNvPicPr>
          <p:nvPr/>
        </p:nvPicPr>
        <p:blipFill>
          <a:blip r:embed="rId4"/>
          <a:stretch>
            <a:fillRect/>
          </a:stretch>
        </p:blipFill>
        <p:spPr>
          <a:xfrm>
            <a:off x="571483" y="2045703"/>
            <a:ext cx="2057987" cy="2963819"/>
          </a:xfrm>
          <a:prstGeom prst="rect">
            <a:avLst/>
          </a:prstGeom>
        </p:spPr>
      </p:pic>
      <p:sp>
        <p:nvSpPr>
          <p:cNvPr id="2" name="Title 1">
            <a:extLst>
              <a:ext uri="{FF2B5EF4-FFF2-40B4-BE49-F238E27FC236}">
                <a16:creationId xmlns:a16="http://schemas.microsoft.com/office/drawing/2014/main" id="{B2790E23-9E32-574E-81CA-4278D9013B18}"/>
              </a:ext>
            </a:extLst>
          </p:cNvPr>
          <p:cNvSpPr>
            <a:spLocks noGrp="1"/>
          </p:cNvSpPr>
          <p:nvPr>
            <p:ph type="title"/>
          </p:nvPr>
        </p:nvSpPr>
        <p:spPr/>
        <p:txBody>
          <a:bodyPr lIns="91440" tIns="45720" rIns="91440" bIns="45720" anchor="b" anchorCtr="0"/>
          <a:lstStyle/>
          <a:p>
            <a:r>
              <a:rPr lang="en-US" dirty="0"/>
              <a:t>How we make learning stick </a:t>
            </a:r>
            <a:endParaRPr lang="en-US" dirty="0">
              <a:cs typeface="Calibri"/>
            </a:endParaRPr>
          </a:p>
        </p:txBody>
      </p:sp>
      <p:sp>
        <p:nvSpPr>
          <p:cNvPr id="3" name="Text Placeholder 2">
            <a:extLst>
              <a:ext uri="{FF2B5EF4-FFF2-40B4-BE49-F238E27FC236}">
                <a16:creationId xmlns:a16="http://schemas.microsoft.com/office/drawing/2014/main" id="{EB749D0C-0D49-2F4F-BA24-28CF6B89B7FB}"/>
              </a:ext>
            </a:extLst>
          </p:cNvPr>
          <p:cNvSpPr>
            <a:spLocks noGrp="1"/>
          </p:cNvSpPr>
          <p:nvPr>
            <p:ph type="body" sz="quarter" idx="10"/>
          </p:nvPr>
        </p:nvSpPr>
        <p:spPr>
          <a:xfrm>
            <a:off x="2847253" y="2751060"/>
            <a:ext cx="1651150" cy="1675452"/>
          </a:xfrm>
        </p:spPr>
        <p:txBody>
          <a:bodyPr/>
          <a:lstStyle/>
          <a:p>
            <a:pPr marL="0" indent="0">
              <a:buNone/>
            </a:pPr>
            <a:r>
              <a:rPr lang="en-US" dirty="0">
                <a:solidFill>
                  <a:srgbClr val="0070C0"/>
                </a:solidFill>
              </a:rPr>
              <a:t>	</a:t>
            </a:r>
          </a:p>
          <a:p>
            <a:pPr marL="0" indent="0">
              <a:buNone/>
            </a:pPr>
            <a:r>
              <a:rPr lang="en-US" dirty="0">
                <a:solidFill>
                  <a:srgbClr val="0070C0"/>
                </a:solidFill>
              </a:rPr>
              <a:t>	</a:t>
            </a:r>
          </a:p>
          <a:p>
            <a:pPr marL="0" indent="0">
              <a:buNone/>
            </a:pPr>
            <a:r>
              <a:rPr lang="en-US" dirty="0">
                <a:solidFill>
                  <a:srgbClr val="0070C0"/>
                </a:solidFill>
              </a:rPr>
              <a:t>	</a:t>
            </a:r>
          </a:p>
          <a:p>
            <a:pPr marL="0" indent="0">
              <a:buNone/>
            </a:pPr>
            <a:r>
              <a:rPr lang="en-US" dirty="0">
                <a:solidFill>
                  <a:srgbClr val="0070C0"/>
                </a:solidFill>
              </a:rPr>
              <a:t>	</a:t>
            </a:r>
          </a:p>
          <a:p>
            <a:pPr marL="0" indent="0">
              <a:buNone/>
            </a:pPr>
            <a:r>
              <a:rPr lang="en-US" dirty="0">
                <a:solidFill>
                  <a:srgbClr val="0070C0"/>
                </a:solidFill>
              </a:rPr>
              <a:t>	</a:t>
            </a:r>
            <a:endParaRPr lang="en-US" dirty="0"/>
          </a:p>
        </p:txBody>
      </p:sp>
      <p:pic>
        <p:nvPicPr>
          <p:cNvPr id="15" name="Picture 14" descr="A picture containing graphical user interface&#10;&#10;Description automatically generated">
            <a:extLst>
              <a:ext uri="{FF2B5EF4-FFF2-40B4-BE49-F238E27FC236}">
                <a16:creationId xmlns:a16="http://schemas.microsoft.com/office/drawing/2014/main" id="{5198A57D-E228-0A45-AF74-FCE2257B2AB8}"/>
              </a:ext>
            </a:extLst>
          </p:cNvPr>
          <p:cNvPicPr>
            <a:picLocks noChangeAspect="1"/>
          </p:cNvPicPr>
          <p:nvPr/>
        </p:nvPicPr>
        <p:blipFill>
          <a:blip r:embed="rId5"/>
          <a:stretch>
            <a:fillRect/>
          </a:stretch>
        </p:blipFill>
        <p:spPr>
          <a:xfrm>
            <a:off x="7826755" y="2339556"/>
            <a:ext cx="2730514" cy="1716914"/>
          </a:xfrm>
          <a:prstGeom prst="rect">
            <a:avLst/>
          </a:prstGeom>
        </p:spPr>
      </p:pic>
      <p:pic>
        <p:nvPicPr>
          <p:cNvPr id="16" name="Picture 15" descr="A picture containing text&#10;&#10;Description automatically generated">
            <a:extLst>
              <a:ext uri="{FF2B5EF4-FFF2-40B4-BE49-F238E27FC236}">
                <a16:creationId xmlns:a16="http://schemas.microsoft.com/office/drawing/2014/main" id="{08427D23-5B97-BB49-9F61-1AAD3324AC4D}"/>
              </a:ext>
            </a:extLst>
          </p:cNvPr>
          <p:cNvPicPr>
            <a:picLocks noChangeAspect="1"/>
          </p:cNvPicPr>
          <p:nvPr/>
        </p:nvPicPr>
        <p:blipFill>
          <a:blip r:embed="rId6"/>
          <a:stretch>
            <a:fillRect/>
          </a:stretch>
        </p:blipFill>
        <p:spPr>
          <a:xfrm>
            <a:off x="9120336" y="4221088"/>
            <a:ext cx="2730514" cy="1694565"/>
          </a:xfrm>
          <a:prstGeom prst="rect">
            <a:avLst/>
          </a:prstGeom>
        </p:spPr>
      </p:pic>
      <p:pic>
        <p:nvPicPr>
          <p:cNvPr id="5" name="Picture 4">
            <a:extLst>
              <a:ext uri="{FF2B5EF4-FFF2-40B4-BE49-F238E27FC236}">
                <a16:creationId xmlns:a16="http://schemas.microsoft.com/office/drawing/2014/main" id="{3A757EBA-D8DF-E442-AC59-BD3CEBCEB52E}"/>
              </a:ext>
            </a:extLst>
          </p:cNvPr>
          <p:cNvPicPr>
            <a:picLocks noChangeAspect="1"/>
          </p:cNvPicPr>
          <p:nvPr/>
        </p:nvPicPr>
        <p:blipFill>
          <a:blip r:embed="rId7"/>
          <a:stretch>
            <a:fillRect/>
          </a:stretch>
        </p:blipFill>
        <p:spPr>
          <a:xfrm>
            <a:off x="5258850" y="3198013"/>
            <a:ext cx="2018257" cy="2908198"/>
          </a:xfrm>
          <a:prstGeom prst="rect">
            <a:avLst/>
          </a:prstGeom>
        </p:spPr>
      </p:pic>
      <p:pic>
        <p:nvPicPr>
          <p:cNvPr id="7" name="Picture 6">
            <a:extLst>
              <a:ext uri="{FF2B5EF4-FFF2-40B4-BE49-F238E27FC236}">
                <a16:creationId xmlns:a16="http://schemas.microsoft.com/office/drawing/2014/main" id="{3AE2143B-5B1E-3545-90B1-E9199C029DEA}"/>
              </a:ext>
            </a:extLst>
          </p:cNvPr>
          <p:cNvPicPr>
            <a:picLocks noChangeAspect="1"/>
          </p:cNvPicPr>
          <p:nvPr/>
        </p:nvPicPr>
        <p:blipFill>
          <a:blip r:embed="rId8"/>
          <a:stretch>
            <a:fillRect/>
          </a:stretch>
        </p:blipFill>
        <p:spPr>
          <a:xfrm>
            <a:off x="1845033" y="3221851"/>
            <a:ext cx="2050041" cy="2884360"/>
          </a:xfrm>
          <a:prstGeom prst="rect">
            <a:avLst/>
          </a:prstGeom>
        </p:spPr>
      </p:pic>
    </p:spTree>
    <p:extLst>
      <p:ext uri="{BB962C8B-B14F-4D97-AF65-F5344CB8AC3E}">
        <p14:creationId xmlns:p14="http://schemas.microsoft.com/office/powerpoint/2010/main" val="19731995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DCCB653-43CD-5E45-80A3-0B2B306C73C6}"/>
              </a:ext>
            </a:extLst>
          </p:cNvPr>
          <p:cNvPicPr>
            <a:picLocks noChangeAspect="1"/>
          </p:cNvPicPr>
          <p:nvPr/>
        </p:nvPicPr>
        <p:blipFill>
          <a:blip r:embed="rId3">
            <a:alphaModFix amt="4000"/>
          </a:blip>
          <a:stretch>
            <a:fillRect/>
          </a:stretch>
        </p:blipFill>
        <p:spPr>
          <a:xfrm>
            <a:off x="263352" y="-1179512"/>
            <a:ext cx="8556550" cy="8935311"/>
          </a:xfrm>
          <a:prstGeom prst="rect">
            <a:avLst/>
          </a:prstGeom>
        </p:spPr>
      </p:pic>
      <p:sp>
        <p:nvSpPr>
          <p:cNvPr id="4" name="TextBox 3">
            <a:extLst>
              <a:ext uri="{FF2B5EF4-FFF2-40B4-BE49-F238E27FC236}">
                <a16:creationId xmlns:a16="http://schemas.microsoft.com/office/drawing/2014/main" id="{EA3E8739-0EDB-B444-A351-73F5CD537FEA}"/>
              </a:ext>
            </a:extLst>
          </p:cNvPr>
          <p:cNvSpPr txBox="1"/>
          <p:nvPr/>
        </p:nvSpPr>
        <p:spPr>
          <a:xfrm>
            <a:off x="0" y="2780928"/>
            <a:ext cx="12191999" cy="1092607"/>
          </a:xfrm>
          <a:prstGeom prst="rect">
            <a:avLst/>
          </a:prstGeom>
          <a:noFill/>
        </p:spPr>
        <p:txBody>
          <a:bodyPr wrap="square" rtlCol="0">
            <a:spAutoFit/>
          </a:bodyPr>
          <a:lstStyle/>
          <a:p>
            <a:pPr algn="ctr"/>
            <a:r>
              <a:rPr lang="en-US" sz="6500" b="1" dirty="0">
                <a:solidFill>
                  <a:schemeClr val="bg1"/>
                </a:solidFill>
              </a:rPr>
              <a:t>Reading and spelling</a:t>
            </a:r>
          </a:p>
        </p:txBody>
      </p:sp>
    </p:spTree>
    <p:extLst>
      <p:ext uri="{BB962C8B-B14F-4D97-AF65-F5344CB8AC3E}">
        <p14:creationId xmlns:p14="http://schemas.microsoft.com/office/powerpoint/2010/main" val="37082470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0"/>
          </p:nvPr>
        </p:nvSpPr>
        <p:spPr>
          <a:xfrm>
            <a:off x="479376" y="1916832"/>
            <a:ext cx="8262014" cy="4392488"/>
          </a:xfrm>
        </p:spPr>
        <p:txBody>
          <a:bodyPr lIns="91440" tIns="45720" rIns="91440" bIns="45720" anchor="t"/>
          <a:lstStyle/>
          <a:p>
            <a:r>
              <a:rPr lang="en-US" dirty="0">
                <a:solidFill>
                  <a:schemeClr val="accent2"/>
                </a:solidFill>
              </a:rPr>
              <a:t>This term, your child will be taught how to spell words </a:t>
            </a:r>
            <a:r>
              <a:rPr lang="en-US" dirty="0">
                <a:solidFill>
                  <a:schemeClr val="accent2"/>
                </a:solidFill>
                <a:ea typeface="+mn-lt"/>
                <a:cs typeface="+mn-lt"/>
              </a:rPr>
              <a:t>every day </a:t>
            </a:r>
            <a:r>
              <a:rPr lang="en-US" dirty="0">
                <a:solidFill>
                  <a:schemeClr val="accent2"/>
                </a:solidFill>
              </a:rPr>
              <a:t>using the graphemes they have been taught so far. </a:t>
            </a:r>
            <a:endParaRPr lang="en-US" dirty="0">
              <a:solidFill>
                <a:schemeClr val="accent2"/>
              </a:solidFill>
              <a:cs typeface="Calibri"/>
            </a:endParaRPr>
          </a:p>
          <a:p>
            <a:pPr marL="0" indent="0">
              <a:buNone/>
            </a:pPr>
            <a:endParaRPr lang="en-US" dirty="0">
              <a:solidFill>
                <a:schemeClr val="accent2"/>
              </a:solidFill>
              <a:cs typeface="Calibri"/>
            </a:endParaRPr>
          </a:p>
          <a:p>
            <a:r>
              <a:rPr lang="en-US" dirty="0">
                <a:solidFill>
                  <a:schemeClr val="accent2"/>
                </a:solidFill>
              </a:rPr>
              <a:t>They will </a:t>
            </a:r>
            <a:r>
              <a:rPr lang="en-US" dirty="0" err="1">
                <a:solidFill>
                  <a:schemeClr val="accent2"/>
                </a:solidFill>
              </a:rPr>
              <a:t>practise</a:t>
            </a:r>
            <a:r>
              <a:rPr lang="en-US" dirty="0">
                <a:solidFill>
                  <a:schemeClr val="accent2"/>
                </a:solidFill>
              </a:rPr>
              <a:t> writing a </a:t>
            </a:r>
            <a:r>
              <a:rPr lang="en-US" dirty="0">
                <a:solidFill>
                  <a:schemeClr val="accent2"/>
                </a:solidFill>
                <a:ea typeface="+mn-lt"/>
                <a:cs typeface="+mn-lt"/>
              </a:rPr>
              <a:t>dictated </a:t>
            </a:r>
            <a:r>
              <a:rPr lang="en-US" dirty="0">
                <a:solidFill>
                  <a:schemeClr val="accent2"/>
                </a:solidFill>
              </a:rPr>
              <a:t>sentence.		</a:t>
            </a:r>
            <a:endParaRPr lang="en-US" dirty="0">
              <a:solidFill>
                <a:schemeClr val="accent2"/>
              </a:solidFill>
              <a:cs typeface="Calibri"/>
            </a:endParaRPr>
          </a:p>
          <a:p>
            <a:r>
              <a:rPr lang="en-US" dirty="0">
                <a:solidFill>
                  <a:schemeClr val="accent2"/>
                </a:solidFill>
              </a:rPr>
              <a:t>Handwriting is referred to but is taught at other times of the day.	</a:t>
            </a:r>
            <a:endParaRPr lang="en-GB" dirty="0">
              <a:solidFill>
                <a:schemeClr val="accent2"/>
              </a:solidFill>
              <a:cs typeface="Calibri"/>
            </a:endParaRPr>
          </a:p>
        </p:txBody>
      </p:sp>
      <p:sp>
        <p:nvSpPr>
          <p:cNvPr id="2" name="Title 1"/>
          <p:cNvSpPr>
            <a:spLocks noGrp="1"/>
          </p:cNvSpPr>
          <p:nvPr>
            <p:ph type="title"/>
          </p:nvPr>
        </p:nvSpPr>
        <p:spPr/>
        <p:txBody>
          <a:bodyPr lIns="91440" tIns="45720" rIns="91440" bIns="45720" anchor="b" anchorCtr="0"/>
          <a:lstStyle/>
          <a:p>
            <a:r>
              <a:rPr lang="en-US" dirty="0"/>
              <a:t>Spelling	</a:t>
            </a:r>
            <a:endParaRPr lang="en-GB" dirty="0">
              <a:cs typeface="Calibri"/>
            </a:endParaRPr>
          </a:p>
        </p:txBody>
      </p:sp>
      <p:pic>
        <p:nvPicPr>
          <p:cNvPr id="5" name="Picture 4"/>
          <p:cNvPicPr>
            <a:picLocks noChangeAspect="1"/>
          </p:cNvPicPr>
          <p:nvPr/>
        </p:nvPicPr>
        <p:blipFill>
          <a:blip r:embed="rId3"/>
          <a:stretch>
            <a:fillRect/>
          </a:stretch>
        </p:blipFill>
        <p:spPr>
          <a:xfrm>
            <a:off x="9424242" y="2348331"/>
            <a:ext cx="1485705" cy="1512168"/>
          </a:xfrm>
          <a:prstGeom prst="rect">
            <a:avLst/>
          </a:prstGeom>
        </p:spPr>
      </p:pic>
    </p:spTree>
    <p:extLst>
      <p:ext uri="{BB962C8B-B14F-4D97-AF65-F5344CB8AC3E}">
        <p14:creationId xmlns:p14="http://schemas.microsoft.com/office/powerpoint/2010/main" val="8846660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AC732A3-851D-D049-AD06-5F1AF59A655A}"/>
              </a:ext>
            </a:extLst>
          </p:cNvPr>
          <p:cNvSpPr>
            <a:spLocks noGrp="1"/>
          </p:cNvSpPr>
          <p:nvPr>
            <p:ph type="body" sz="quarter" idx="10"/>
          </p:nvPr>
        </p:nvSpPr>
        <p:spPr>
          <a:xfrm>
            <a:off x="479376" y="2564904"/>
            <a:ext cx="4176464" cy="3744416"/>
          </a:xfrm>
        </p:spPr>
        <p:txBody>
          <a:bodyPr lIns="91440" tIns="45720" rIns="91440" bIns="45720" anchor="t"/>
          <a:lstStyle/>
          <a:p>
            <a:r>
              <a:rPr lang="en-US" dirty="0">
                <a:solidFill>
                  <a:schemeClr val="accent2"/>
                </a:solidFill>
              </a:rPr>
              <a:t>Say the word.</a:t>
            </a:r>
            <a:endParaRPr lang="en-US" dirty="0">
              <a:solidFill>
                <a:schemeClr val="accent2"/>
              </a:solidFill>
              <a:cs typeface="Calibri"/>
            </a:endParaRPr>
          </a:p>
          <a:p>
            <a:r>
              <a:rPr lang="en-US" dirty="0">
                <a:solidFill>
                  <a:schemeClr val="accent2"/>
                </a:solidFill>
              </a:rPr>
              <a:t>Segment the sounds.</a:t>
            </a:r>
            <a:endParaRPr lang="en-US" dirty="0">
              <a:solidFill>
                <a:schemeClr val="accent2"/>
              </a:solidFill>
              <a:cs typeface="Calibri"/>
            </a:endParaRPr>
          </a:p>
          <a:p>
            <a:r>
              <a:rPr lang="en-US" dirty="0">
                <a:solidFill>
                  <a:schemeClr val="accent2"/>
                </a:solidFill>
              </a:rPr>
              <a:t>Count the sounds.</a:t>
            </a:r>
            <a:endParaRPr lang="en-US" dirty="0">
              <a:solidFill>
                <a:schemeClr val="accent2"/>
              </a:solidFill>
              <a:cs typeface="Calibri"/>
            </a:endParaRPr>
          </a:p>
          <a:p>
            <a:r>
              <a:rPr lang="en-US" dirty="0">
                <a:solidFill>
                  <a:schemeClr val="accent2"/>
                </a:solidFill>
              </a:rPr>
              <a:t>Write them down.</a:t>
            </a:r>
            <a:endParaRPr lang="en-US" dirty="0">
              <a:solidFill>
                <a:schemeClr val="accent2"/>
              </a:solidFill>
              <a:cs typeface="Calibri"/>
            </a:endParaRPr>
          </a:p>
        </p:txBody>
      </p:sp>
      <p:sp>
        <p:nvSpPr>
          <p:cNvPr id="3" name="Title 2">
            <a:extLst>
              <a:ext uri="{FF2B5EF4-FFF2-40B4-BE49-F238E27FC236}">
                <a16:creationId xmlns:a16="http://schemas.microsoft.com/office/drawing/2014/main" id="{ECFA671A-2241-5149-A2E4-B0A940F120BA}"/>
              </a:ext>
            </a:extLst>
          </p:cNvPr>
          <p:cNvSpPr>
            <a:spLocks noGrp="1"/>
          </p:cNvSpPr>
          <p:nvPr>
            <p:ph type="title"/>
          </p:nvPr>
        </p:nvSpPr>
        <p:spPr/>
        <p:txBody>
          <a:bodyPr lIns="91440" tIns="45720" rIns="91440" bIns="45720" anchor="b" anchorCtr="0"/>
          <a:lstStyle/>
          <a:p>
            <a:r>
              <a:rPr lang="en-US" dirty="0"/>
              <a:t>Spelling</a:t>
            </a:r>
            <a:endParaRPr lang="en-US" dirty="0">
              <a:cs typeface="Calibri"/>
            </a:endParaRPr>
          </a:p>
        </p:txBody>
      </p:sp>
      <p:pic>
        <p:nvPicPr>
          <p:cNvPr id="5" name="Picture 4" descr="A picture containing person, indoor, wall&#10;&#10;Description automatically generated">
            <a:extLst>
              <a:ext uri="{FF2B5EF4-FFF2-40B4-BE49-F238E27FC236}">
                <a16:creationId xmlns:a16="http://schemas.microsoft.com/office/drawing/2014/main" id="{70A18597-D3C0-654D-A58C-597972A3327B}"/>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4891253" y="1801214"/>
            <a:ext cx="6741316" cy="4490459"/>
          </a:xfrm>
          <a:prstGeom prst="roundRect">
            <a:avLst/>
          </a:prstGeom>
        </p:spPr>
      </p:pic>
    </p:spTree>
    <p:extLst>
      <p:ext uri="{BB962C8B-B14F-4D97-AF65-F5344CB8AC3E}">
        <p14:creationId xmlns:p14="http://schemas.microsoft.com/office/powerpoint/2010/main" val="9969337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1351040A-DED0-A14E-B28C-624AD9D538C8}"/>
              </a:ext>
            </a:extLst>
          </p:cNvPr>
          <p:cNvSpPr>
            <a:spLocks noGrp="1"/>
          </p:cNvSpPr>
          <p:nvPr>
            <p:ph type="body" sz="quarter" idx="10"/>
          </p:nvPr>
        </p:nvSpPr>
        <p:spPr>
          <a:xfrm>
            <a:off x="479376" y="1988840"/>
            <a:ext cx="5832648" cy="4176464"/>
          </a:xfrm>
        </p:spPr>
        <p:txBody>
          <a:bodyPr lIns="91440" tIns="45720" rIns="91440" bIns="45720" anchor="t"/>
          <a:lstStyle/>
          <a:p>
            <a:pPr marL="0" indent="0">
              <a:buNone/>
            </a:pPr>
            <a:r>
              <a:rPr lang="en-GB" b="1" dirty="0">
                <a:solidFill>
                  <a:schemeClr val="accent2"/>
                </a:solidFill>
              </a:rPr>
              <a:t>Reading practice sessions are: </a:t>
            </a:r>
          </a:p>
          <a:p>
            <a:pPr marL="0" indent="0">
              <a:buNone/>
            </a:pPr>
            <a:endParaRPr lang="en-GB" b="1" dirty="0">
              <a:solidFill>
                <a:schemeClr val="accent2"/>
              </a:solidFill>
              <a:cs typeface="Calibri"/>
            </a:endParaRPr>
          </a:p>
          <a:p>
            <a:r>
              <a:rPr lang="en-GB" dirty="0">
                <a:solidFill>
                  <a:schemeClr val="accent2"/>
                </a:solidFill>
              </a:rPr>
              <a:t>timetabled three times a week</a:t>
            </a:r>
            <a:endParaRPr lang="en-GB" dirty="0">
              <a:solidFill>
                <a:schemeClr val="accent2"/>
              </a:solidFill>
              <a:cs typeface="Calibri"/>
            </a:endParaRPr>
          </a:p>
          <a:p>
            <a:r>
              <a:rPr lang="en-GB" dirty="0">
                <a:solidFill>
                  <a:schemeClr val="accent2"/>
                </a:solidFill>
              </a:rPr>
              <a:t>taught by a trained teacher/teaching assistant</a:t>
            </a:r>
            <a:endParaRPr lang="en-GB" dirty="0">
              <a:solidFill>
                <a:schemeClr val="accent2"/>
              </a:solidFill>
              <a:cs typeface="Calibri"/>
            </a:endParaRPr>
          </a:p>
          <a:p>
            <a:r>
              <a:rPr lang="en-GB" dirty="0">
                <a:solidFill>
                  <a:schemeClr val="accent2"/>
                </a:solidFill>
              </a:rPr>
              <a:t>taught in small groups.</a:t>
            </a:r>
            <a:endParaRPr lang="en-GB" dirty="0">
              <a:solidFill>
                <a:schemeClr val="accent2"/>
              </a:solidFill>
              <a:cs typeface="Calibri"/>
            </a:endParaRPr>
          </a:p>
        </p:txBody>
      </p:sp>
      <p:sp>
        <p:nvSpPr>
          <p:cNvPr id="5" name="Title 4">
            <a:extLst>
              <a:ext uri="{FF2B5EF4-FFF2-40B4-BE49-F238E27FC236}">
                <a16:creationId xmlns:a16="http://schemas.microsoft.com/office/drawing/2014/main" id="{EE6CCD5B-D6D2-5041-8332-77F5BAF0AECB}"/>
              </a:ext>
            </a:extLst>
          </p:cNvPr>
          <p:cNvSpPr>
            <a:spLocks noGrp="1"/>
          </p:cNvSpPr>
          <p:nvPr>
            <p:ph type="title"/>
          </p:nvPr>
        </p:nvSpPr>
        <p:spPr/>
        <p:txBody>
          <a:bodyPr lIns="91440" tIns="45720" rIns="91440" bIns="45720" anchor="b" anchorCtr="0"/>
          <a:lstStyle/>
          <a:p>
            <a:r>
              <a:rPr lang="en-US" dirty="0"/>
              <a:t>How do we teach reading in books?</a:t>
            </a:r>
            <a:endParaRPr lang="en-US" dirty="0">
              <a:cs typeface="Calibri"/>
            </a:endParaRPr>
          </a:p>
        </p:txBody>
      </p:sp>
      <p:pic>
        <p:nvPicPr>
          <p:cNvPr id="3" name="Picture 2">
            <a:extLst>
              <a:ext uri="{FF2B5EF4-FFF2-40B4-BE49-F238E27FC236}">
                <a16:creationId xmlns:a16="http://schemas.microsoft.com/office/drawing/2014/main" id="{77B147FC-1694-9447-A316-7C4CB62A97E3}"/>
              </a:ext>
            </a:extLst>
          </p:cNvPr>
          <p:cNvPicPr>
            <a:picLocks noChangeAspect="1"/>
          </p:cNvPicPr>
          <p:nvPr/>
        </p:nvPicPr>
        <p:blipFill>
          <a:blip r:embed="rId3"/>
          <a:stretch>
            <a:fillRect/>
          </a:stretch>
        </p:blipFill>
        <p:spPr>
          <a:xfrm>
            <a:off x="6456040" y="1717880"/>
            <a:ext cx="2402504" cy="2287184"/>
          </a:xfrm>
          <a:prstGeom prst="rect">
            <a:avLst/>
          </a:prstGeom>
          <a:effectLst>
            <a:glow rad="127000">
              <a:schemeClr val="tx1">
                <a:alpha val="4000"/>
              </a:schemeClr>
            </a:glow>
          </a:effectLst>
        </p:spPr>
      </p:pic>
      <p:pic>
        <p:nvPicPr>
          <p:cNvPr id="4" name="Picture 3">
            <a:extLst>
              <a:ext uri="{FF2B5EF4-FFF2-40B4-BE49-F238E27FC236}">
                <a16:creationId xmlns:a16="http://schemas.microsoft.com/office/drawing/2014/main" id="{067C3C28-D01B-D74A-94F9-1B7CEC780EA9}"/>
              </a:ext>
            </a:extLst>
          </p:cNvPr>
          <p:cNvPicPr>
            <a:picLocks noChangeAspect="1"/>
          </p:cNvPicPr>
          <p:nvPr/>
        </p:nvPicPr>
        <p:blipFill>
          <a:blip r:embed="rId4"/>
          <a:stretch>
            <a:fillRect/>
          </a:stretch>
        </p:blipFill>
        <p:spPr>
          <a:xfrm>
            <a:off x="6456040" y="4166152"/>
            <a:ext cx="2402504" cy="2287184"/>
          </a:xfrm>
          <a:prstGeom prst="rect">
            <a:avLst/>
          </a:prstGeom>
          <a:effectLst>
            <a:glow rad="127000">
              <a:schemeClr val="tx1">
                <a:alpha val="4000"/>
              </a:schemeClr>
            </a:glow>
          </a:effectLst>
        </p:spPr>
      </p:pic>
      <p:pic>
        <p:nvPicPr>
          <p:cNvPr id="7" name="Picture 6">
            <a:extLst>
              <a:ext uri="{FF2B5EF4-FFF2-40B4-BE49-F238E27FC236}">
                <a16:creationId xmlns:a16="http://schemas.microsoft.com/office/drawing/2014/main" id="{E0D0F2AB-F254-3144-A68D-A0290C5B4D35}"/>
              </a:ext>
            </a:extLst>
          </p:cNvPr>
          <p:cNvPicPr>
            <a:picLocks noChangeAspect="1"/>
          </p:cNvPicPr>
          <p:nvPr/>
        </p:nvPicPr>
        <p:blipFill>
          <a:blip r:embed="rId5"/>
          <a:stretch>
            <a:fillRect/>
          </a:stretch>
        </p:blipFill>
        <p:spPr>
          <a:xfrm>
            <a:off x="9066955" y="2556242"/>
            <a:ext cx="2504138" cy="3085098"/>
          </a:xfrm>
          <a:prstGeom prst="rect">
            <a:avLst/>
          </a:prstGeom>
          <a:effectLst>
            <a:glow rad="127000">
              <a:schemeClr val="tx1">
                <a:alpha val="4000"/>
              </a:schemeClr>
            </a:glow>
          </a:effectLst>
        </p:spPr>
      </p:pic>
    </p:spTree>
    <p:extLst>
      <p:ext uri="{BB962C8B-B14F-4D97-AF65-F5344CB8AC3E}">
        <p14:creationId xmlns:p14="http://schemas.microsoft.com/office/powerpoint/2010/main" val="30286563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2">
            <a:extLst>
              <a:ext uri="{FF2B5EF4-FFF2-40B4-BE49-F238E27FC236}">
                <a16:creationId xmlns:a16="http://schemas.microsoft.com/office/drawing/2014/main" id="{3699B1BC-E66A-8E40-B1ED-E79D03D2F8BC}"/>
              </a:ext>
            </a:extLst>
          </p:cNvPr>
          <p:cNvSpPr txBox="1">
            <a:spLocks/>
          </p:cNvSpPr>
          <p:nvPr/>
        </p:nvSpPr>
        <p:spPr>
          <a:xfrm>
            <a:off x="263352" y="332656"/>
            <a:ext cx="9937104" cy="1152128"/>
          </a:xfrm>
          <a:prstGeom prst="rect">
            <a:avLst/>
          </a:prstGeom>
        </p:spPr>
        <p:txBody>
          <a:bodyPr anchor="b" anchorCtr="0"/>
          <a:lstStyle>
            <a:lvl1pPr algn="l" rtl="0" eaLnBrk="0" fontAlgn="base" hangingPunct="0">
              <a:lnSpc>
                <a:spcPct val="90000"/>
              </a:lnSpc>
              <a:spcBef>
                <a:spcPct val="0"/>
              </a:spcBef>
              <a:spcAft>
                <a:spcPct val="0"/>
              </a:spcAft>
              <a:defRPr sz="4000" kern="1200">
                <a:solidFill>
                  <a:schemeClr val="accent1"/>
                </a:solidFill>
                <a:latin typeface="+mj-lt"/>
                <a:ea typeface="+mj-ea"/>
                <a:cs typeface="+mj-cs"/>
              </a:defRPr>
            </a:lvl1pPr>
            <a:lvl2pPr algn="l" rtl="0" eaLnBrk="0" fontAlgn="base" hangingPunct="0">
              <a:lnSpc>
                <a:spcPct val="90000"/>
              </a:lnSpc>
              <a:spcBef>
                <a:spcPct val="0"/>
              </a:spcBef>
              <a:spcAft>
                <a:spcPct val="0"/>
              </a:spcAft>
              <a:defRPr sz="4400">
                <a:solidFill>
                  <a:schemeClr val="tx1"/>
                </a:solidFill>
                <a:latin typeface="Calibri Light" panose="020F0502020204030204" pitchFamily="34" charset="0"/>
              </a:defRPr>
            </a:lvl2pPr>
            <a:lvl3pPr algn="l" rtl="0" eaLnBrk="0" fontAlgn="base" hangingPunct="0">
              <a:lnSpc>
                <a:spcPct val="90000"/>
              </a:lnSpc>
              <a:spcBef>
                <a:spcPct val="0"/>
              </a:spcBef>
              <a:spcAft>
                <a:spcPct val="0"/>
              </a:spcAft>
              <a:defRPr sz="4400">
                <a:solidFill>
                  <a:schemeClr val="tx1"/>
                </a:solidFill>
                <a:latin typeface="Calibri Light" panose="020F0502020204030204" pitchFamily="34" charset="0"/>
              </a:defRPr>
            </a:lvl3pPr>
            <a:lvl4pPr algn="l" rtl="0" eaLnBrk="0" fontAlgn="base" hangingPunct="0">
              <a:lnSpc>
                <a:spcPct val="90000"/>
              </a:lnSpc>
              <a:spcBef>
                <a:spcPct val="0"/>
              </a:spcBef>
              <a:spcAft>
                <a:spcPct val="0"/>
              </a:spcAft>
              <a:defRPr sz="4400">
                <a:solidFill>
                  <a:schemeClr val="tx1"/>
                </a:solidFill>
                <a:latin typeface="Calibri Light" panose="020F0502020204030204" pitchFamily="34" charset="0"/>
              </a:defRPr>
            </a:lvl4pPr>
            <a:lvl5pPr algn="l" rtl="0" eaLnBrk="0" fontAlgn="base" hangingPunct="0">
              <a:lnSpc>
                <a:spcPct val="90000"/>
              </a:lnSpc>
              <a:spcBef>
                <a:spcPct val="0"/>
              </a:spcBef>
              <a:spcAft>
                <a:spcPct val="0"/>
              </a:spcAft>
              <a:defRPr sz="4400">
                <a:solidFill>
                  <a:schemeClr val="tx1"/>
                </a:solidFill>
                <a:latin typeface="Calibri Light" panose="020F0502020204030204" pitchFamily="34" charset="0"/>
              </a:defRPr>
            </a:lvl5pPr>
            <a:lvl6pPr marL="457200" algn="l" rtl="0" fontAlgn="base">
              <a:lnSpc>
                <a:spcPct val="90000"/>
              </a:lnSpc>
              <a:spcBef>
                <a:spcPct val="0"/>
              </a:spcBef>
              <a:spcAft>
                <a:spcPct val="0"/>
              </a:spcAft>
              <a:defRPr sz="4400">
                <a:solidFill>
                  <a:schemeClr val="tx1"/>
                </a:solidFill>
                <a:latin typeface="Calibri Light" panose="020F0502020204030204" pitchFamily="34" charset="0"/>
              </a:defRPr>
            </a:lvl6pPr>
            <a:lvl7pPr marL="914400" algn="l" rtl="0" fontAlgn="base">
              <a:lnSpc>
                <a:spcPct val="90000"/>
              </a:lnSpc>
              <a:spcBef>
                <a:spcPct val="0"/>
              </a:spcBef>
              <a:spcAft>
                <a:spcPct val="0"/>
              </a:spcAft>
              <a:defRPr sz="4400">
                <a:solidFill>
                  <a:schemeClr val="tx1"/>
                </a:solidFill>
                <a:latin typeface="Calibri Light" panose="020F0502020204030204" pitchFamily="34" charset="0"/>
              </a:defRPr>
            </a:lvl7pPr>
            <a:lvl8pPr marL="1371600" algn="l" rtl="0" fontAlgn="base">
              <a:lnSpc>
                <a:spcPct val="90000"/>
              </a:lnSpc>
              <a:spcBef>
                <a:spcPct val="0"/>
              </a:spcBef>
              <a:spcAft>
                <a:spcPct val="0"/>
              </a:spcAft>
              <a:defRPr sz="4400">
                <a:solidFill>
                  <a:schemeClr val="tx1"/>
                </a:solidFill>
                <a:latin typeface="Calibri Light" panose="020F0502020204030204" pitchFamily="34" charset="0"/>
              </a:defRPr>
            </a:lvl8pPr>
            <a:lvl9pPr marL="1828800" algn="l" rtl="0" fontAlgn="base">
              <a:lnSpc>
                <a:spcPct val="90000"/>
              </a:lnSpc>
              <a:spcBef>
                <a:spcPct val="0"/>
              </a:spcBef>
              <a:spcAft>
                <a:spcPct val="0"/>
              </a:spcAft>
              <a:defRPr sz="4400">
                <a:solidFill>
                  <a:schemeClr val="tx1"/>
                </a:solidFill>
                <a:latin typeface="Calibri Light" panose="020F0502020204030204" pitchFamily="34" charset="0"/>
              </a:defRPr>
            </a:lvl9pPr>
          </a:lstStyle>
          <a:p>
            <a:endParaRPr lang="en-US" dirty="0"/>
          </a:p>
        </p:txBody>
      </p:sp>
      <p:pic>
        <p:nvPicPr>
          <p:cNvPr id="12" name="Picture 11" descr="A picture containing table&#10;&#10;Description automatically generated">
            <a:extLst>
              <a:ext uri="{FF2B5EF4-FFF2-40B4-BE49-F238E27FC236}">
                <a16:creationId xmlns:a16="http://schemas.microsoft.com/office/drawing/2014/main" id="{ACEDA292-F7DD-6A4A-B156-4DBE2EFF8EE5}"/>
              </a:ext>
            </a:extLst>
          </p:cNvPr>
          <p:cNvPicPr>
            <a:picLocks noChangeAspect="1"/>
          </p:cNvPicPr>
          <p:nvPr/>
        </p:nvPicPr>
        <p:blipFill rotWithShape="1">
          <a:blip r:embed="rId3">
            <a:extLst>
              <a:ext uri="{28A0092B-C50C-407E-A947-70E740481C1C}">
                <a14:useLocalDpi xmlns:a14="http://schemas.microsoft.com/office/drawing/2010/main"/>
              </a:ext>
            </a:extLst>
          </a:blip>
          <a:srcRect/>
          <a:stretch/>
        </p:blipFill>
        <p:spPr>
          <a:xfrm>
            <a:off x="609950" y="2086205"/>
            <a:ext cx="4348233" cy="3816423"/>
          </a:xfrm>
          <a:prstGeom prst="roundRect">
            <a:avLst>
              <a:gd name="adj" fmla="val 3343"/>
            </a:avLst>
          </a:prstGeom>
          <a:effectLst>
            <a:glow rad="127000">
              <a:schemeClr val="tx1">
                <a:lumMod val="95000"/>
                <a:lumOff val="5000"/>
                <a:alpha val="9000"/>
              </a:schemeClr>
            </a:glow>
          </a:effectLst>
        </p:spPr>
      </p:pic>
      <p:sp>
        <p:nvSpPr>
          <p:cNvPr id="4" name="Title 3">
            <a:extLst>
              <a:ext uri="{FF2B5EF4-FFF2-40B4-BE49-F238E27FC236}">
                <a16:creationId xmlns:a16="http://schemas.microsoft.com/office/drawing/2014/main" id="{8481A8C2-E3D2-5A46-8FC1-D043DCBCF8E8}"/>
              </a:ext>
            </a:extLst>
          </p:cNvPr>
          <p:cNvSpPr>
            <a:spLocks noGrp="1"/>
          </p:cNvSpPr>
          <p:nvPr>
            <p:ph type="title"/>
          </p:nvPr>
        </p:nvSpPr>
        <p:spPr>
          <a:xfrm>
            <a:off x="479376" y="332656"/>
            <a:ext cx="8064896" cy="1152128"/>
          </a:xfrm>
        </p:spPr>
        <p:txBody>
          <a:bodyPr/>
          <a:lstStyle/>
          <a:p>
            <a:r>
              <a:rPr lang="en-US" dirty="0"/>
              <a:t>We use assessment to match your child the right level of book</a:t>
            </a:r>
          </a:p>
        </p:txBody>
      </p:sp>
      <p:cxnSp>
        <p:nvCxnSpPr>
          <p:cNvPr id="5" name="Straight Arrow Connector 4">
            <a:extLst>
              <a:ext uri="{FF2B5EF4-FFF2-40B4-BE49-F238E27FC236}">
                <a16:creationId xmlns:a16="http://schemas.microsoft.com/office/drawing/2014/main" id="{D9C6E763-81F8-0149-844B-F8C29823E5E5}"/>
              </a:ext>
            </a:extLst>
          </p:cNvPr>
          <p:cNvCxnSpPr/>
          <p:nvPr/>
        </p:nvCxnSpPr>
        <p:spPr>
          <a:xfrm>
            <a:off x="5447928" y="4064263"/>
            <a:ext cx="936104" cy="0"/>
          </a:xfrm>
          <a:prstGeom prst="straightConnector1">
            <a:avLst/>
          </a:prstGeom>
          <a:ln w="47625">
            <a:tailEnd type="arrow" w="lg" len="med"/>
          </a:ln>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2F30DC56-E8C1-D645-98C1-6E00FC34C62D}"/>
              </a:ext>
            </a:extLst>
          </p:cNvPr>
          <p:cNvPicPr>
            <a:picLocks noChangeAspect="1"/>
          </p:cNvPicPr>
          <p:nvPr/>
        </p:nvPicPr>
        <p:blipFill>
          <a:blip r:embed="rId4"/>
          <a:stretch>
            <a:fillRect/>
          </a:stretch>
        </p:blipFill>
        <p:spPr>
          <a:xfrm>
            <a:off x="6812737" y="2132856"/>
            <a:ext cx="2795209" cy="2638677"/>
          </a:xfrm>
          <a:prstGeom prst="rect">
            <a:avLst/>
          </a:prstGeom>
          <a:effectLst>
            <a:glow rad="127000">
              <a:schemeClr val="tx1">
                <a:lumMod val="95000"/>
                <a:lumOff val="5000"/>
                <a:alpha val="9000"/>
              </a:schemeClr>
            </a:glow>
          </a:effectLst>
        </p:spPr>
      </p:pic>
      <p:pic>
        <p:nvPicPr>
          <p:cNvPr id="8" name="Picture 7">
            <a:extLst>
              <a:ext uri="{FF2B5EF4-FFF2-40B4-BE49-F238E27FC236}">
                <a16:creationId xmlns:a16="http://schemas.microsoft.com/office/drawing/2014/main" id="{39CEA57A-E6D7-224E-8818-48078F7E71D9}"/>
              </a:ext>
            </a:extLst>
          </p:cNvPr>
          <p:cNvPicPr>
            <a:picLocks noChangeAspect="1"/>
          </p:cNvPicPr>
          <p:nvPr/>
        </p:nvPicPr>
        <p:blipFill>
          <a:blip r:embed="rId5"/>
          <a:stretch>
            <a:fillRect/>
          </a:stretch>
        </p:blipFill>
        <p:spPr>
          <a:xfrm>
            <a:off x="7533312" y="2739334"/>
            <a:ext cx="2795209" cy="2649858"/>
          </a:xfrm>
          <a:prstGeom prst="rect">
            <a:avLst/>
          </a:prstGeom>
          <a:effectLst>
            <a:glow rad="127000">
              <a:schemeClr val="tx1">
                <a:lumMod val="95000"/>
                <a:lumOff val="5000"/>
                <a:alpha val="9000"/>
              </a:schemeClr>
            </a:glow>
          </a:effectLst>
        </p:spPr>
      </p:pic>
      <p:pic>
        <p:nvPicPr>
          <p:cNvPr id="9" name="Picture 8">
            <a:extLst>
              <a:ext uri="{FF2B5EF4-FFF2-40B4-BE49-F238E27FC236}">
                <a16:creationId xmlns:a16="http://schemas.microsoft.com/office/drawing/2014/main" id="{19B803DF-37BD-0746-AD9F-AB2ECF12F554}"/>
              </a:ext>
            </a:extLst>
          </p:cNvPr>
          <p:cNvPicPr>
            <a:picLocks noChangeAspect="1"/>
          </p:cNvPicPr>
          <p:nvPr/>
        </p:nvPicPr>
        <p:blipFill>
          <a:blip r:embed="rId6"/>
          <a:stretch>
            <a:fillRect/>
          </a:stretch>
        </p:blipFill>
        <p:spPr>
          <a:xfrm>
            <a:off x="8241582" y="3253987"/>
            <a:ext cx="2795209" cy="2649858"/>
          </a:xfrm>
          <a:prstGeom prst="rect">
            <a:avLst/>
          </a:prstGeom>
          <a:effectLst>
            <a:glow rad="127000">
              <a:schemeClr val="tx1">
                <a:lumMod val="95000"/>
                <a:lumOff val="5000"/>
                <a:alpha val="9000"/>
              </a:schemeClr>
            </a:glow>
          </a:effectLst>
        </p:spPr>
      </p:pic>
    </p:spTree>
    <p:extLst>
      <p:ext uri="{BB962C8B-B14F-4D97-AF65-F5344CB8AC3E}">
        <p14:creationId xmlns:p14="http://schemas.microsoft.com/office/powerpoint/2010/main" val="3227124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6" name="Picture 5" descr="A child writing on a piece of paper&#10;&#10;Description automatically generated with medium confidence">
            <a:extLst>
              <a:ext uri="{FF2B5EF4-FFF2-40B4-BE49-F238E27FC236}">
                <a16:creationId xmlns:a16="http://schemas.microsoft.com/office/drawing/2014/main" id="{D6DFDD0E-EB92-DD41-92A6-796144DC9035}"/>
              </a:ext>
            </a:extLst>
          </p:cNvPr>
          <p:cNvPicPr>
            <a:picLocks noChangeAspect="1"/>
          </p:cNvPicPr>
          <p:nvPr/>
        </p:nvPicPr>
        <p:blipFill rotWithShape="1">
          <a:blip r:embed="rId3">
            <a:extLst>
              <a:ext uri="{28A0092B-C50C-407E-A947-70E740481C1C}">
                <a14:useLocalDpi xmlns:a14="http://schemas.microsoft.com/office/drawing/2010/main"/>
              </a:ext>
            </a:extLst>
          </a:blip>
          <a:srcRect/>
          <a:stretch/>
        </p:blipFill>
        <p:spPr>
          <a:xfrm>
            <a:off x="5951984" y="1968267"/>
            <a:ext cx="5760639" cy="3909005"/>
          </a:xfrm>
          <a:prstGeom prst="roundRect">
            <a:avLst/>
          </a:prstGeom>
        </p:spPr>
      </p:pic>
      <p:sp>
        <p:nvSpPr>
          <p:cNvPr id="2" name="Text Placeholder 1">
            <a:extLst>
              <a:ext uri="{FF2B5EF4-FFF2-40B4-BE49-F238E27FC236}">
                <a16:creationId xmlns:a16="http://schemas.microsoft.com/office/drawing/2014/main" id="{7C31C409-33E5-0C4B-8076-B55700B80BF1}"/>
              </a:ext>
            </a:extLst>
          </p:cNvPr>
          <p:cNvSpPr>
            <a:spLocks noGrp="1"/>
          </p:cNvSpPr>
          <p:nvPr>
            <p:ph type="body" sz="quarter" idx="10"/>
          </p:nvPr>
        </p:nvSpPr>
        <p:spPr>
          <a:xfrm>
            <a:off x="479376" y="1916832"/>
            <a:ext cx="5328592" cy="4392488"/>
          </a:xfrm>
        </p:spPr>
        <p:txBody>
          <a:bodyPr lIns="91440" tIns="45720" rIns="91440" bIns="45720" anchor="t"/>
          <a:lstStyle/>
          <a:p>
            <a:pPr marL="0" indent="0">
              <a:buNone/>
            </a:pPr>
            <a:r>
              <a:rPr lang="en-US" sz="2400" b="1" dirty="0">
                <a:solidFill>
                  <a:schemeClr val="accent2"/>
                </a:solidFill>
              </a:rPr>
              <a:t>This means that your child should: </a:t>
            </a:r>
          </a:p>
          <a:p>
            <a:r>
              <a:rPr lang="en-US" sz="2400" dirty="0">
                <a:solidFill>
                  <a:schemeClr val="accent2"/>
                </a:solidFill>
              </a:rPr>
              <a:t>know all the sounds and tricky words in their phonics book well</a:t>
            </a:r>
            <a:endParaRPr lang="en-US" sz="2400" dirty="0">
              <a:solidFill>
                <a:schemeClr val="accent2"/>
              </a:solidFill>
              <a:cs typeface="Calibri"/>
            </a:endParaRPr>
          </a:p>
          <a:p>
            <a:r>
              <a:rPr lang="en-US" sz="2400" dirty="0">
                <a:solidFill>
                  <a:schemeClr val="accent2"/>
                </a:solidFill>
              </a:rPr>
              <a:t>read many of the words by silent blending (in their head) – their reading will be automatic</a:t>
            </a:r>
            <a:endParaRPr lang="en-US" sz="2400" dirty="0">
              <a:solidFill>
                <a:schemeClr val="accent2"/>
              </a:solidFill>
              <a:cs typeface="Calibri"/>
            </a:endParaRPr>
          </a:p>
          <a:p>
            <a:r>
              <a:rPr lang="en-US" sz="2400" dirty="0">
                <a:solidFill>
                  <a:schemeClr val="accent2"/>
                </a:solidFill>
              </a:rPr>
              <a:t>only need to stop and sound out about 5% of the words by the time they bring the book home – but they should be able to do this on their own.</a:t>
            </a:r>
            <a:endParaRPr lang="en-US" sz="2400" dirty="0">
              <a:solidFill>
                <a:schemeClr val="accent2"/>
              </a:solidFill>
              <a:cs typeface="Calibri"/>
            </a:endParaRPr>
          </a:p>
          <a:p>
            <a:endParaRPr lang="en-US" dirty="0">
              <a:solidFill>
                <a:schemeClr val="tx1">
                  <a:lumMod val="85000"/>
                  <a:lumOff val="15000"/>
                </a:schemeClr>
              </a:solidFill>
            </a:endParaRPr>
          </a:p>
          <a:p>
            <a:endParaRPr lang="en-US" dirty="0">
              <a:solidFill>
                <a:schemeClr val="tx1">
                  <a:lumMod val="85000"/>
                  <a:lumOff val="15000"/>
                </a:schemeClr>
              </a:solidFill>
            </a:endParaRPr>
          </a:p>
        </p:txBody>
      </p:sp>
      <p:sp>
        <p:nvSpPr>
          <p:cNvPr id="3" name="Title 2">
            <a:extLst>
              <a:ext uri="{FF2B5EF4-FFF2-40B4-BE49-F238E27FC236}">
                <a16:creationId xmlns:a16="http://schemas.microsoft.com/office/drawing/2014/main" id="{5D77FC48-7961-9849-B44F-999E708DB610}"/>
              </a:ext>
            </a:extLst>
          </p:cNvPr>
          <p:cNvSpPr>
            <a:spLocks noGrp="1"/>
          </p:cNvSpPr>
          <p:nvPr>
            <p:ph type="title"/>
          </p:nvPr>
        </p:nvSpPr>
        <p:spPr/>
        <p:txBody>
          <a:bodyPr vert="horz" lIns="91440" tIns="45720" rIns="91440" bIns="45720" rtlCol="0" anchor="ctr">
            <a:normAutofit/>
          </a:bodyPr>
          <a:lstStyle/>
          <a:p>
            <a:pPr eaLnBrk="1" hangingPunct="1"/>
            <a:r>
              <a:rPr lang="en-US" sz="3600" b="1" dirty="0"/>
              <a:t>Reading a book at the right level</a:t>
            </a:r>
            <a:endParaRPr lang="en-US" sz="3600" b="1" dirty="0">
              <a:cs typeface="Calibri"/>
            </a:endParaRPr>
          </a:p>
        </p:txBody>
      </p:sp>
    </p:spTree>
    <p:extLst>
      <p:ext uri="{BB962C8B-B14F-4D97-AF65-F5344CB8AC3E}">
        <p14:creationId xmlns:p14="http://schemas.microsoft.com/office/powerpoint/2010/main" val="19999792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4E4AC40-E2B1-BC49-BFC1-AB1227E350D5}"/>
              </a:ext>
            </a:extLst>
          </p:cNvPr>
          <p:cNvPicPr>
            <a:picLocks noChangeAspect="1"/>
          </p:cNvPicPr>
          <p:nvPr/>
        </p:nvPicPr>
        <p:blipFill>
          <a:blip r:embed="rId3">
            <a:alphaModFix amt="4000"/>
          </a:blip>
          <a:stretch>
            <a:fillRect/>
          </a:stretch>
        </p:blipFill>
        <p:spPr>
          <a:xfrm>
            <a:off x="263352" y="-1179512"/>
            <a:ext cx="8556550" cy="8935311"/>
          </a:xfrm>
          <a:prstGeom prst="rect">
            <a:avLst/>
          </a:prstGeom>
        </p:spPr>
      </p:pic>
      <p:sp>
        <p:nvSpPr>
          <p:cNvPr id="3" name="TextBox 2">
            <a:extLst>
              <a:ext uri="{FF2B5EF4-FFF2-40B4-BE49-F238E27FC236}">
                <a16:creationId xmlns:a16="http://schemas.microsoft.com/office/drawing/2014/main" id="{468005F6-CA72-7F49-9FE7-38E6A45AA721}"/>
              </a:ext>
            </a:extLst>
          </p:cNvPr>
          <p:cNvSpPr txBox="1"/>
          <p:nvPr/>
        </p:nvSpPr>
        <p:spPr>
          <a:xfrm>
            <a:off x="0" y="2780928"/>
            <a:ext cx="12191999" cy="1092607"/>
          </a:xfrm>
          <a:prstGeom prst="rect">
            <a:avLst/>
          </a:prstGeom>
          <a:noFill/>
        </p:spPr>
        <p:txBody>
          <a:bodyPr wrap="square" rtlCol="0">
            <a:spAutoFit/>
          </a:bodyPr>
          <a:lstStyle/>
          <a:p>
            <a:pPr algn="ctr"/>
            <a:r>
              <a:rPr lang="en-US" sz="6500" b="1" dirty="0">
                <a:solidFill>
                  <a:schemeClr val="bg1"/>
                </a:solidFill>
              </a:rPr>
              <a:t>Reading at home</a:t>
            </a:r>
          </a:p>
        </p:txBody>
      </p:sp>
    </p:spTree>
    <p:extLst>
      <p:ext uri="{BB962C8B-B14F-4D97-AF65-F5344CB8AC3E}">
        <p14:creationId xmlns:p14="http://schemas.microsoft.com/office/powerpoint/2010/main" val="20355318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3ED8210-885A-174D-BE35-D51386DEE975}"/>
              </a:ext>
            </a:extLst>
          </p:cNvPr>
          <p:cNvSpPr>
            <a:spLocks noGrp="1"/>
          </p:cNvSpPr>
          <p:nvPr>
            <p:ph type="body" sz="quarter" idx="10"/>
          </p:nvPr>
        </p:nvSpPr>
        <p:spPr>
          <a:xfrm>
            <a:off x="479376" y="2039943"/>
            <a:ext cx="6336704" cy="4392488"/>
          </a:xfrm>
        </p:spPr>
        <p:txBody>
          <a:bodyPr lIns="91440" tIns="45720" rIns="91440" bIns="45720" anchor="t"/>
          <a:lstStyle/>
          <a:p>
            <a:pPr marL="0" indent="0">
              <a:buNone/>
            </a:pPr>
            <a:r>
              <a:rPr lang="en-US" sz="2400" b="1" dirty="0">
                <a:solidFill>
                  <a:schemeClr val="accent2"/>
                </a:solidFill>
                <a:latin typeface="Calibri"/>
                <a:cs typeface="Calibri"/>
              </a:rPr>
              <a:t>Reading a book and chatting had a positive impact a year later on children’s ability to…</a:t>
            </a:r>
          </a:p>
          <a:p>
            <a:r>
              <a:rPr lang="en-US" sz="2400" dirty="0">
                <a:solidFill>
                  <a:schemeClr val="accent2"/>
                </a:solidFill>
                <a:latin typeface="Calibri"/>
                <a:cs typeface="Calibri"/>
              </a:rPr>
              <a:t>understand words and sentences</a:t>
            </a:r>
          </a:p>
          <a:p>
            <a:r>
              <a:rPr lang="en-US" sz="2400" dirty="0">
                <a:solidFill>
                  <a:schemeClr val="accent2"/>
                </a:solidFill>
                <a:latin typeface="Calibri"/>
                <a:cs typeface="Calibri"/>
              </a:rPr>
              <a:t>use a wide range of vocabulary </a:t>
            </a:r>
            <a:endParaRPr lang="en-US" sz="2400">
              <a:solidFill>
                <a:schemeClr val="accent2"/>
              </a:solidFill>
              <a:latin typeface="Calibri" panose="020F0502020204030204" pitchFamily="34" charset="0"/>
              <a:cs typeface="Calibri" panose="020F0502020204030204" pitchFamily="34" charset="0"/>
            </a:endParaRPr>
          </a:p>
          <a:p>
            <a:r>
              <a:rPr lang="en-US" sz="2400" dirty="0">
                <a:solidFill>
                  <a:schemeClr val="accent2"/>
                </a:solidFill>
                <a:latin typeface="Calibri"/>
                <a:cs typeface="Calibri"/>
              </a:rPr>
              <a:t>develop listening comprehension skills.</a:t>
            </a:r>
            <a:endParaRPr lang="en-US" sz="2400">
              <a:solidFill>
                <a:schemeClr val="accent2"/>
              </a:solidFill>
              <a:latin typeface="Calibri" panose="020F0502020204030204" pitchFamily="34" charset="0"/>
              <a:cs typeface="Calibri" panose="020F0502020204030204" pitchFamily="34" charset="0"/>
            </a:endParaRPr>
          </a:p>
          <a:p>
            <a:pPr marL="0" indent="0">
              <a:buNone/>
            </a:pPr>
            <a:r>
              <a:rPr lang="en-US" sz="2400" dirty="0">
                <a:solidFill>
                  <a:schemeClr val="accent2"/>
                </a:solidFill>
                <a:latin typeface="Calibri"/>
                <a:cs typeface="Calibri"/>
              </a:rPr>
              <a:t>The amount of books children were exposed to by age 6 was a positive predictor of their reading ability two years later.</a:t>
            </a:r>
          </a:p>
          <a:p>
            <a:pPr marL="0" indent="0">
              <a:buNone/>
            </a:pPr>
            <a:endParaRPr lang="en-US" sz="2400" dirty="0">
              <a:solidFill>
                <a:schemeClr val="tx1">
                  <a:lumMod val="95000"/>
                  <a:lumOff val="5000"/>
                </a:schemeClr>
              </a:solidFill>
              <a:latin typeface="Calibri" panose="020F0502020204030204" pitchFamily="34" charset="0"/>
              <a:cs typeface="Calibri" panose="020F0502020204030204" pitchFamily="34" charset="0"/>
            </a:endParaRPr>
          </a:p>
          <a:p>
            <a:pPr marL="0" indent="0">
              <a:buNone/>
            </a:pPr>
            <a:endParaRPr lang="en-US" sz="2400" dirty="0">
              <a:solidFill>
                <a:schemeClr val="tx1">
                  <a:lumMod val="95000"/>
                  <a:lumOff val="5000"/>
                </a:schemeClr>
              </a:solidFill>
              <a:latin typeface="Calibri" panose="020F0502020204030204" pitchFamily="34" charset="0"/>
              <a:cs typeface="Calibri" panose="020F0502020204030204" pitchFamily="34" charset="0"/>
            </a:endParaRPr>
          </a:p>
          <a:p>
            <a:endParaRPr lang="en-US" sz="2400" dirty="0">
              <a:solidFill>
                <a:schemeClr val="tx1">
                  <a:lumMod val="95000"/>
                  <a:lumOff val="5000"/>
                </a:schemeClr>
              </a:solidFill>
            </a:endParaRPr>
          </a:p>
        </p:txBody>
      </p:sp>
      <p:sp>
        <p:nvSpPr>
          <p:cNvPr id="3" name="Title 2">
            <a:extLst>
              <a:ext uri="{FF2B5EF4-FFF2-40B4-BE49-F238E27FC236}">
                <a16:creationId xmlns:a16="http://schemas.microsoft.com/office/drawing/2014/main" id="{121341B6-FC05-0C46-9C0D-7547DDDC163E}"/>
              </a:ext>
            </a:extLst>
          </p:cNvPr>
          <p:cNvSpPr>
            <a:spLocks noGrp="1"/>
          </p:cNvSpPr>
          <p:nvPr>
            <p:ph type="title"/>
          </p:nvPr>
        </p:nvSpPr>
        <p:spPr>
          <a:xfrm>
            <a:off x="479376" y="332656"/>
            <a:ext cx="7632848" cy="1152128"/>
          </a:xfrm>
        </p:spPr>
        <p:txBody>
          <a:bodyPr lIns="91440" tIns="45720" rIns="91440" bIns="45720" anchor="b" anchorCtr="0"/>
          <a:lstStyle/>
          <a:p>
            <a:r>
              <a:rPr lang="en-US" dirty="0"/>
              <a:t>The most important thing you </a:t>
            </a:r>
            <a:br>
              <a:rPr lang="en-US" dirty="0"/>
            </a:br>
            <a:r>
              <a:rPr lang="en-US" dirty="0"/>
              <a:t>can do is read with your child</a:t>
            </a:r>
            <a:endParaRPr lang="en-US" dirty="0">
              <a:cs typeface="Calibri"/>
            </a:endParaRPr>
          </a:p>
        </p:txBody>
      </p:sp>
      <p:sp>
        <p:nvSpPr>
          <p:cNvPr id="4" name="TextBox 3">
            <a:extLst>
              <a:ext uri="{FF2B5EF4-FFF2-40B4-BE49-F238E27FC236}">
                <a16:creationId xmlns:a16="http://schemas.microsoft.com/office/drawing/2014/main" id="{E0FE7C68-BDBB-E140-8D8B-B0BB4B7FFB6D}"/>
              </a:ext>
            </a:extLst>
          </p:cNvPr>
          <p:cNvSpPr txBox="1"/>
          <p:nvPr/>
        </p:nvSpPr>
        <p:spPr>
          <a:xfrm>
            <a:off x="479376" y="6124654"/>
            <a:ext cx="9770110" cy="307777"/>
          </a:xfrm>
          <a:prstGeom prst="rect">
            <a:avLst/>
          </a:prstGeom>
          <a:noFill/>
        </p:spPr>
        <p:txBody>
          <a:bodyPr wrap="none" rtlCol="0">
            <a:spAutoFit/>
          </a:bodyPr>
          <a:lstStyle/>
          <a:p>
            <a:r>
              <a:rPr lang="en-US" sz="1400" i="1" dirty="0">
                <a:solidFill>
                  <a:schemeClr val="tx1">
                    <a:lumMod val="65000"/>
                    <a:lumOff val="35000"/>
                  </a:schemeClr>
                </a:solidFill>
                <a:latin typeface="Calibri"/>
                <a:cs typeface="Calibri"/>
              </a:rPr>
              <a:t>Parental involvement in the development of children’s reading skills:  A five-year longitudinal study </a:t>
            </a:r>
            <a:r>
              <a:rPr lang="en-US" sz="1400" dirty="0">
                <a:solidFill>
                  <a:schemeClr val="tx1">
                    <a:lumMod val="65000"/>
                    <a:lumOff val="35000"/>
                  </a:schemeClr>
                </a:solidFill>
                <a:latin typeface="Calibri"/>
                <a:cs typeface="Calibri"/>
              </a:rPr>
              <a:t>(2002) </a:t>
            </a:r>
            <a:r>
              <a:rPr lang="en-US" sz="1400" dirty="0" err="1">
                <a:solidFill>
                  <a:schemeClr val="tx1">
                    <a:lumMod val="65000"/>
                    <a:lumOff val="35000"/>
                  </a:schemeClr>
                </a:solidFill>
                <a:latin typeface="Calibri"/>
                <a:cs typeface="Calibri"/>
              </a:rPr>
              <a:t>Senechal</a:t>
            </a:r>
            <a:r>
              <a:rPr lang="en-US" sz="1400" dirty="0">
                <a:solidFill>
                  <a:schemeClr val="tx1">
                    <a:lumMod val="65000"/>
                    <a:lumOff val="35000"/>
                  </a:schemeClr>
                </a:solidFill>
                <a:latin typeface="Calibri"/>
                <a:cs typeface="Calibri"/>
              </a:rPr>
              <a:t>, M. and </a:t>
            </a:r>
            <a:r>
              <a:rPr lang="en-US" sz="1400" dirty="0" err="1">
                <a:solidFill>
                  <a:schemeClr val="tx1">
                    <a:lumMod val="65000"/>
                    <a:lumOff val="35000"/>
                  </a:schemeClr>
                </a:solidFill>
                <a:latin typeface="Calibri"/>
                <a:cs typeface="Calibri"/>
              </a:rPr>
              <a:t>Lefvre</a:t>
            </a:r>
            <a:r>
              <a:rPr lang="en-US" sz="1400" dirty="0">
                <a:solidFill>
                  <a:schemeClr val="tx1">
                    <a:lumMod val="65000"/>
                    <a:lumOff val="35000"/>
                  </a:schemeClr>
                </a:solidFill>
                <a:latin typeface="Calibri"/>
                <a:cs typeface="Calibri"/>
              </a:rPr>
              <a:t>, J</a:t>
            </a:r>
          </a:p>
        </p:txBody>
      </p:sp>
      <p:pic>
        <p:nvPicPr>
          <p:cNvPr id="5" name="Picture 5" descr="Graphical user interface&#10;&#10;Description automatically generated">
            <a:extLst>
              <a:ext uri="{FF2B5EF4-FFF2-40B4-BE49-F238E27FC236}">
                <a16:creationId xmlns:a16="http://schemas.microsoft.com/office/drawing/2014/main" id="{F5AE5B12-7041-2836-EDCE-00DB3F31A642}"/>
              </a:ext>
            </a:extLst>
          </p:cNvPr>
          <p:cNvPicPr>
            <a:picLocks noChangeAspect="1"/>
          </p:cNvPicPr>
          <p:nvPr/>
        </p:nvPicPr>
        <p:blipFill>
          <a:blip r:embed="rId3"/>
          <a:stretch>
            <a:fillRect/>
          </a:stretch>
        </p:blipFill>
        <p:spPr>
          <a:xfrm>
            <a:off x="7320136" y="1484784"/>
            <a:ext cx="3658462" cy="4392488"/>
          </a:xfrm>
          <a:prstGeom prst="rect">
            <a:avLst/>
          </a:prstGeom>
        </p:spPr>
      </p:pic>
    </p:spTree>
    <p:extLst>
      <p:ext uri="{BB962C8B-B14F-4D97-AF65-F5344CB8AC3E}">
        <p14:creationId xmlns:p14="http://schemas.microsoft.com/office/powerpoint/2010/main" val="22952148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729D9F07-F2DA-894B-8DF2-76A12817ACE2}"/>
              </a:ext>
            </a:extLst>
          </p:cNvPr>
          <p:cNvPicPr>
            <a:picLocks noChangeAspect="1"/>
          </p:cNvPicPr>
          <p:nvPr/>
        </p:nvPicPr>
        <p:blipFill>
          <a:blip r:embed="rId3"/>
          <a:stretch>
            <a:fillRect/>
          </a:stretch>
        </p:blipFill>
        <p:spPr>
          <a:xfrm>
            <a:off x="569873" y="2662727"/>
            <a:ext cx="2983849" cy="2828689"/>
          </a:xfrm>
          <a:prstGeom prst="rect">
            <a:avLst/>
          </a:prstGeom>
          <a:effectLst>
            <a:glow rad="127000">
              <a:schemeClr val="tx1">
                <a:lumMod val="95000"/>
                <a:lumOff val="5000"/>
                <a:alpha val="6000"/>
              </a:schemeClr>
            </a:glow>
          </a:effectLst>
        </p:spPr>
      </p:pic>
      <p:pic>
        <p:nvPicPr>
          <p:cNvPr id="10" name="Picture 9">
            <a:extLst>
              <a:ext uri="{FF2B5EF4-FFF2-40B4-BE49-F238E27FC236}">
                <a16:creationId xmlns:a16="http://schemas.microsoft.com/office/drawing/2014/main" id="{C0D0AA75-D178-2746-8F53-7C171FD3BB20}"/>
              </a:ext>
            </a:extLst>
          </p:cNvPr>
          <p:cNvPicPr>
            <a:picLocks noChangeAspect="1"/>
          </p:cNvPicPr>
          <p:nvPr/>
        </p:nvPicPr>
        <p:blipFill>
          <a:blip r:embed="rId4"/>
          <a:stretch>
            <a:fillRect/>
          </a:stretch>
        </p:blipFill>
        <p:spPr>
          <a:xfrm>
            <a:off x="8706044" y="2274730"/>
            <a:ext cx="2902472" cy="3604683"/>
          </a:xfrm>
          <a:prstGeom prst="rect">
            <a:avLst/>
          </a:prstGeom>
          <a:effectLst>
            <a:glow rad="127000">
              <a:schemeClr val="tx1">
                <a:lumMod val="95000"/>
                <a:lumOff val="5000"/>
                <a:alpha val="6000"/>
              </a:schemeClr>
            </a:glow>
          </a:effectLst>
        </p:spPr>
      </p:pic>
      <p:pic>
        <p:nvPicPr>
          <p:cNvPr id="11" name="Picture 10">
            <a:extLst>
              <a:ext uri="{FF2B5EF4-FFF2-40B4-BE49-F238E27FC236}">
                <a16:creationId xmlns:a16="http://schemas.microsoft.com/office/drawing/2014/main" id="{C94C7683-39CB-9745-BD8A-F78647576499}"/>
              </a:ext>
            </a:extLst>
          </p:cNvPr>
          <p:cNvPicPr>
            <a:picLocks noChangeAspect="1"/>
          </p:cNvPicPr>
          <p:nvPr/>
        </p:nvPicPr>
        <p:blipFill>
          <a:blip r:embed="rId5"/>
          <a:stretch>
            <a:fillRect/>
          </a:stretch>
        </p:blipFill>
        <p:spPr>
          <a:xfrm>
            <a:off x="2120786" y="1367385"/>
            <a:ext cx="7950429" cy="5250284"/>
          </a:xfrm>
          <a:prstGeom prst="rect">
            <a:avLst/>
          </a:prstGeom>
        </p:spPr>
      </p:pic>
      <p:sp>
        <p:nvSpPr>
          <p:cNvPr id="3" name="Title 2">
            <a:extLst>
              <a:ext uri="{FF2B5EF4-FFF2-40B4-BE49-F238E27FC236}">
                <a16:creationId xmlns:a16="http://schemas.microsoft.com/office/drawing/2014/main" id="{0C2C5322-C816-CC44-B38C-334FC281CAFF}"/>
              </a:ext>
            </a:extLst>
          </p:cNvPr>
          <p:cNvSpPr>
            <a:spLocks noGrp="1"/>
          </p:cNvSpPr>
          <p:nvPr>
            <p:ph type="title"/>
          </p:nvPr>
        </p:nvSpPr>
        <p:spPr/>
        <p:txBody>
          <a:bodyPr lIns="91440" tIns="45720" rIns="91440" bIns="45720" anchor="b" anchorCtr="0"/>
          <a:lstStyle/>
          <a:p>
            <a:r>
              <a:rPr lang="en-US" dirty="0"/>
              <a:t>Books going home</a:t>
            </a:r>
            <a:endParaRPr lang="en-US" dirty="0">
              <a:cs typeface="Calibri"/>
            </a:endParaRPr>
          </a:p>
        </p:txBody>
      </p:sp>
      <p:sp>
        <p:nvSpPr>
          <p:cNvPr id="8" name="Rectangle 7">
            <a:extLst>
              <a:ext uri="{FF2B5EF4-FFF2-40B4-BE49-F238E27FC236}">
                <a16:creationId xmlns:a16="http://schemas.microsoft.com/office/drawing/2014/main" id="{58A4A86D-1242-B34F-88C8-5D9AC660725C}"/>
              </a:ext>
            </a:extLst>
          </p:cNvPr>
          <p:cNvSpPr/>
          <p:nvPr/>
        </p:nvSpPr>
        <p:spPr>
          <a:xfrm>
            <a:off x="4055354" y="4293096"/>
            <a:ext cx="4248472" cy="11300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080E41A3-E515-0E45-9C26-69C32364A848}"/>
              </a:ext>
            </a:extLst>
          </p:cNvPr>
          <p:cNvPicPr>
            <a:picLocks noChangeAspect="1"/>
          </p:cNvPicPr>
          <p:nvPr/>
        </p:nvPicPr>
        <p:blipFill>
          <a:blip r:embed="rId6"/>
          <a:stretch>
            <a:fillRect/>
          </a:stretch>
        </p:blipFill>
        <p:spPr>
          <a:xfrm>
            <a:off x="6672064" y="4077072"/>
            <a:ext cx="1519299" cy="1519299"/>
          </a:xfrm>
          <a:prstGeom prst="rect">
            <a:avLst/>
          </a:prstGeom>
        </p:spPr>
      </p:pic>
      <p:pic>
        <p:nvPicPr>
          <p:cNvPr id="7" name="Picture 6">
            <a:extLst>
              <a:ext uri="{FF2B5EF4-FFF2-40B4-BE49-F238E27FC236}">
                <a16:creationId xmlns:a16="http://schemas.microsoft.com/office/drawing/2014/main" id="{F42B8F0E-C77E-A945-9CD7-8CD7211A9C64}"/>
              </a:ext>
            </a:extLst>
          </p:cNvPr>
          <p:cNvPicPr>
            <a:picLocks noChangeAspect="1"/>
          </p:cNvPicPr>
          <p:nvPr/>
        </p:nvPicPr>
        <p:blipFill>
          <a:blip r:embed="rId7"/>
          <a:stretch>
            <a:fillRect/>
          </a:stretch>
        </p:blipFill>
        <p:spPr>
          <a:xfrm>
            <a:off x="3969289" y="4415005"/>
            <a:ext cx="886258" cy="886258"/>
          </a:xfrm>
          <a:prstGeom prst="rect">
            <a:avLst/>
          </a:prstGeom>
        </p:spPr>
      </p:pic>
      <p:grpSp>
        <p:nvGrpSpPr>
          <p:cNvPr id="4" name="Group 3">
            <a:extLst>
              <a:ext uri="{FF2B5EF4-FFF2-40B4-BE49-F238E27FC236}">
                <a16:creationId xmlns:a16="http://schemas.microsoft.com/office/drawing/2014/main" id="{C399E4BB-5C61-4B4C-A3A5-D722BF994851}"/>
              </a:ext>
            </a:extLst>
          </p:cNvPr>
          <p:cNvGrpSpPr/>
          <p:nvPr/>
        </p:nvGrpSpPr>
        <p:grpSpPr>
          <a:xfrm>
            <a:off x="5678049" y="3361635"/>
            <a:ext cx="835902" cy="835902"/>
            <a:chOff x="4871864" y="3573016"/>
            <a:chExt cx="720080" cy="720080"/>
          </a:xfrm>
        </p:grpSpPr>
        <p:sp>
          <p:nvSpPr>
            <p:cNvPr id="2" name="Rectangle 1">
              <a:extLst>
                <a:ext uri="{FF2B5EF4-FFF2-40B4-BE49-F238E27FC236}">
                  <a16:creationId xmlns:a16="http://schemas.microsoft.com/office/drawing/2014/main" id="{12FFDC9F-CC4E-8844-8B62-E2112841D1D0}"/>
                </a:ext>
              </a:extLst>
            </p:cNvPr>
            <p:cNvSpPr/>
            <p:nvPr/>
          </p:nvSpPr>
          <p:spPr>
            <a:xfrm>
              <a:off x="5159896" y="3573016"/>
              <a:ext cx="144016" cy="72008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FB20A4BF-327F-E947-866B-30FAEA6A0D8A}"/>
                </a:ext>
              </a:extLst>
            </p:cNvPr>
            <p:cNvSpPr/>
            <p:nvPr/>
          </p:nvSpPr>
          <p:spPr>
            <a:xfrm rot="16200000">
              <a:off x="5159896" y="3569865"/>
              <a:ext cx="144016" cy="72008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34653619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11C54C73-597C-A44C-AEB0-5A2995796968}"/>
              </a:ext>
            </a:extLst>
          </p:cNvPr>
          <p:cNvPicPr>
            <a:picLocks noChangeAspect="1"/>
          </p:cNvPicPr>
          <p:nvPr/>
        </p:nvPicPr>
        <p:blipFill>
          <a:blip r:embed="rId3"/>
          <a:stretch>
            <a:fillRect/>
          </a:stretch>
        </p:blipFill>
        <p:spPr>
          <a:xfrm>
            <a:off x="6960096" y="2204864"/>
            <a:ext cx="3117864" cy="2968207"/>
          </a:xfrm>
          <a:prstGeom prst="rect">
            <a:avLst/>
          </a:prstGeom>
          <a:effectLst>
            <a:glow rad="127000">
              <a:schemeClr val="tx1">
                <a:alpha val="4000"/>
              </a:schemeClr>
            </a:glow>
          </a:effectLst>
        </p:spPr>
      </p:pic>
      <p:sp>
        <p:nvSpPr>
          <p:cNvPr id="2" name="Text Placeholder 1">
            <a:extLst>
              <a:ext uri="{FF2B5EF4-FFF2-40B4-BE49-F238E27FC236}">
                <a16:creationId xmlns:a16="http://schemas.microsoft.com/office/drawing/2014/main" id="{34398AD0-3875-B94F-A90E-046466F6C19A}"/>
              </a:ext>
            </a:extLst>
          </p:cNvPr>
          <p:cNvSpPr>
            <a:spLocks noGrp="1"/>
          </p:cNvSpPr>
          <p:nvPr>
            <p:ph type="body" sz="quarter" idx="10"/>
          </p:nvPr>
        </p:nvSpPr>
        <p:spPr>
          <a:xfrm>
            <a:off x="479376" y="2544416"/>
            <a:ext cx="5854168" cy="3764903"/>
          </a:xfrm>
        </p:spPr>
        <p:txBody>
          <a:bodyPr lIns="91440" tIns="45720" rIns="91440" bIns="45720" anchor="t"/>
          <a:lstStyle/>
          <a:p>
            <a:r>
              <a:rPr lang="en-US" dirty="0">
                <a:solidFill>
                  <a:schemeClr val="accent2"/>
                </a:solidFill>
              </a:rPr>
              <a:t>Your child should be able to read their book without your help.</a:t>
            </a:r>
            <a:endParaRPr lang="en-US" dirty="0">
              <a:solidFill>
                <a:schemeClr val="accent2"/>
              </a:solidFill>
              <a:cs typeface="Calibri"/>
            </a:endParaRPr>
          </a:p>
          <a:p>
            <a:r>
              <a:rPr lang="en-US" dirty="0">
                <a:solidFill>
                  <a:schemeClr val="accent2"/>
                </a:solidFill>
              </a:rPr>
              <a:t>If they can’t read a word, read it to them.</a:t>
            </a:r>
            <a:endParaRPr lang="en-US" dirty="0">
              <a:solidFill>
                <a:schemeClr val="accent2"/>
              </a:solidFill>
              <a:cs typeface="Calibri"/>
            </a:endParaRPr>
          </a:p>
          <a:p>
            <a:r>
              <a:rPr lang="en-US" dirty="0">
                <a:solidFill>
                  <a:schemeClr val="accent2"/>
                </a:solidFill>
              </a:rPr>
              <a:t>Talk about the book and celebrate their success.</a:t>
            </a:r>
            <a:endParaRPr lang="en-US" dirty="0">
              <a:solidFill>
                <a:schemeClr val="accent2"/>
              </a:solidFill>
              <a:cs typeface="Calibri"/>
            </a:endParaRPr>
          </a:p>
        </p:txBody>
      </p:sp>
      <p:sp>
        <p:nvSpPr>
          <p:cNvPr id="3" name="Title 2">
            <a:extLst>
              <a:ext uri="{FF2B5EF4-FFF2-40B4-BE49-F238E27FC236}">
                <a16:creationId xmlns:a16="http://schemas.microsoft.com/office/drawing/2014/main" id="{ED26F458-A726-794D-91AB-7485E77815F9}"/>
              </a:ext>
            </a:extLst>
          </p:cNvPr>
          <p:cNvSpPr>
            <a:spLocks noGrp="1"/>
          </p:cNvSpPr>
          <p:nvPr>
            <p:ph type="title"/>
          </p:nvPr>
        </p:nvSpPr>
        <p:spPr>
          <a:xfrm>
            <a:off x="479376" y="332656"/>
            <a:ext cx="10014864" cy="1152128"/>
          </a:xfrm>
        </p:spPr>
        <p:txBody>
          <a:bodyPr lIns="91440" tIns="45720" rIns="91440" bIns="45720" anchor="b" anchorCtr="0"/>
          <a:lstStyle/>
          <a:p>
            <a:r>
              <a:rPr lang="en-US" dirty="0"/>
              <a:t>Listening to your child read their phonics book</a:t>
            </a:r>
            <a:endParaRPr lang="en-US" dirty="0">
              <a:cs typeface="Calibri"/>
            </a:endParaRPr>
          </a:p>
        </p:txBody>
      </p:sp>
      <p:pic>
        <p:nvPicPr>
          <p:cNvPr id="7" name="Picture 6">
            <a:extLst>
              <a:ext uri="{FF2B5EF4-FFF2-40B4-BE49-F238E27FC236}">
                <a16:creationId xmlns:a16="http://schemas.microsoft.com/office/drawing/2014/main" id="{0918087A-1684-9A43-95A8-D4FAAF59F376}"/>
              </a:ext>
            </a:extLst>
          </p:cNvPr>
          <p:cNvPicPr>
            <a:picLocks noChangeAspect="1"/>
          </p:cNvPicPr>
          <p:nvPr/>
        </p:nvPicPr>
        <p:blipFill>
          <a:blip r:embed="rId4"/>
          <a:stretch>
            <a:fillRect/>
          </a:stretch>
        </p:blipFill>
        <p:spPr>
          <a:xfrm>
            <a:off x="8256240" y="3212976"/>
            <a:ext cx="3096344" cy="2947720"/>
          </a:xfrm>
          <a:prstGeom prst="rect">
            <a:avLst/>
          </a:prstGeom>
          <a:effectLst>
            <a:glow rad="127000">
              <a:schemeClr val="tx1">
                <a:alpha val="4000"/>
              </a:schemeClr>
            </a:glow>
          </a:effectLst>
        </p:spPr>
      </p:pic>
    </p:spTree>
    <p:extLst>
      <p:ext uri="{BB962C8B-B14F-4D97-AF65-F5344CB8AC3E}">
        <p14:creationId xmlns:p14="http://schemas.microsoft.com/office/powerpoint/2010/main" val="8782904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Picture 4" descr="A person and a child reading a book&#10;&#10;Description automatically generated with medium confidence">
            <a:extLst>
              <a:ext uri="{FF2B5EF4-FFF2-40B4-BE49-F238E27FC236}">
                <a16:creationId xmlns:a16="http://schemas.microsoft.com/office/drawing/2014/main" id="{A77DE003-8673-7349-8269-8B2BBAA6A76D}"/>
              </a:ext>
            </a:extLst>
          </p:cNvPr>
          <p:cNvPicPr>
            <a:picLocks noChangeAspect="1"/>
          </p:cNvPicPr>
          <p:nvPr/>
        </p:nvPicPr>
        <p:blipFill rotWithShape="1">
          <a:blip r:embed="rId3">
            <a:extLst>
              <a:ext uri="{28A0092B-C50C-407E-A947-70E740481C1C}">
                <a14:useLocalDpi xmlns:a14="http://schemas.microsoft.com/office/drawing/2010/main"/>
              </a:ext>
            </a:extLst>
          </a:blip>
          <a:srcRect b="-1"/>
          <a:stretch/>
        </p:blipFill>
        <p:spPr>
          <a:xfrm>
            <a:off x="7363332" y="1916832"/>
            <a:ext cx="4359498" cy="3909005"/>
          </a:xfrm>
          <a:prstGeom prst="roundRect">
            <a:avLst/>
          </a:prstGeom>
        </p:spPr>
      </p:pic>
      <p:sp>
        <p:nvSpPr>
          <p:cNvPr id="6" name="Text Placeholder 5">
            <a:extLst>
              <a:ext uri="{FF2B5EF4-FFF2-40B4-BE49-F238E27FC236}">
                <a16:creationId xmlns:a16="http://schemas.microsoft.com/office/drawing/2014/main" id="{82F6C5C2-432E-8248-84DB-431199FAEAE8}"/>
              </a:ext>
            </a:extLst>
          </p:cNvPr>
          <p:cNvSpPr>
            <a:spLocks noGrp="1"/>
          </p:cNvSpPr>
          <p:nvPr>
            <p:ph type="body" sz="quarter" idx="10"/>
          </p:nvPr>
        </p:nvSpPr>
        <p:spPr>
          <a:xfrm>
            <a:off x="479376" y="1916832"/>
            <a:ext cx="6624736" cy="4392488"/>
          </a:xfrm>
        </p:spPr>
        <p:txBody>
          <a:bodyPr lIns="91440" tIns="45720" rIns="91440" bIns="45720" anchor="t"/>
          <a:lstStyle/>
          <a:p>
            <a:pPr marL="0" indent="0">
              <a:buNone/>
            </a:pPr>
            <a:r>
              <a:rPr lang="en-US" b="1" dirty="0">
                <a:solidFill>
                  <a:schemeClr val="accent2"/>
                </a:solidFill>
              </a:rPr>
              <a:t>The shared book is for YOU to read:</a:t>
            </a:r>
            <a:endParaRPr lang="en-US" b="1" dirty="0">
              <a:solidFill>
                <a:schemeClr val="accent2"/>
              </a:solidFill>
              <a:cs typeface="Calibri"/>
            </a:endParaRPr>
          </a:p>
          <a:p>
            <a:pPr>
              <a:spcBef>
                <a:spcPts val="600"/>
              </a:spcBef>
            </a:pPr>
            <a:r>
              <a:rPr lang="en-US" sz="2400" dirty="0">
                <a:solidFill>
                  <a:schemeClr val="accent2"/>
                </a:solidFill>
              </a:rPr>
              <a:t>Make the story sound as exciting as you can by changing your voice.</a:t>
            </a:r>
            <a:endParaRPr lang="en-US" sz="2400" dirty="0">
              <a:solidFill>
                <a:schemeClr val="accent2"/>
              </a:solidFill>
              <a:cs typeface="Calibri"/>
            </a:endParaRPr>
          </a:p>
          <a:p>
            <a:pPr>
              <a:spcBef>
                <a:spcPts val="600"/>
              </a:spcBef>
            </a:pPr>
            <a:r>
              <a:rPr lang="en-US" sz="2400" dirty="0">
                <a:solidFill>
                  <a:schemeClr val="accent2"/>
                </a:solidFill>
              </a:rPr>
              <a:t>Talk with your child as much as you can:</a:t>
            </a:r>
            <a:endParaRPr lang="en-US" sz="2400" dirty="0">
              <a:solidFill>
                <a:schemeClr val="accent2"/>
              </a:solidFill>
              <a:cs typeface="Calibri"/>
            </a:endParaRPr>
          </a:p>
          <a:p>
            <a:pPr lvl="1">
              <a:spcBef>
                <a:spcPts val="600"/>
              </a:spcBef>
              <a:buFont typeface="Courier New" panose="02070309020205020404" pitchFamily="49" charset="0"/>
              <a:buChar char="o"/>
            </a:pPr>
            <a:r>
              <a:rPr lang="en-US" dirty="0">
                <a:solidFill>
                  <a:schemeClr val="accent2"/>
                </a:solidFill>
              </a:rPr>
              <a:t>Introduce new and exciting language.</a:t>
            </a:r>
            <a:endParaRPr lang="en-US" dirty="0">
              <a:solidFill>
                <a:schemeClr val="accent2"/>
              </a:solidFill>
              <a:cs typeface="Calibri"/>
            </a:endParaRPr>
          </a:p>
          <a:p>
            <a:pPr lvl="1">
              <a:spcBef>
                <a:spcPts val="600"/>
              </a:spcBef>
              <a:buFont typeface="Courier New" panose="02070309020205020404" pitchFamily="49" charset="0"/>
              <a:buChar char="o"/>
            </a:pPr>
            <a:r>
              <a:rPr lang="en-US" dirty="0">
                <a:solidFill>
                  <a:schemeClr val="accent2"/>
                </a:solidFill>
              </a:rPr>
              <a:t>Encourage your child to use new vocabulary.</a:t>
            </a:r>
            <a:endParaRPr lang="en-US" dirty="0">
              <a:solidFill>
                <a:schemeClr val="accent2"/>
              </a:solidFill>
              <a:cs typeface="Calibri"/>
            </a:endParaRPr>
          </a:p>
          <a:p>
            <a:pPr lvl="1">
              <a:spcBef>
                <a:spcPts val="600"/>
              </a:spcBef>
              <a:buFont typeface="Courier New" panose="02070309020205020404" pitchFamily="49" charset="0"/>
              <a:buChar char="o"/>
            </a:pPr>
            <a:r>
              <a:rPr lang="en-US" dirty="0">
                <a:solidFill>
                  <a:schemeClr val="accent2"/>
                </a:solidFill>
              </a:rPr>
              <a:t>Make up sentences together.</a:t>
            </a:r>
            <a:endParaRPr lang="en-US" dirty="0">
              <a:solidFill>
                <a:schemeClr val="accent2"/>
              </a:solidFill>
              <a:cs typeface="Calibri"/>
            </a:endParaRPr>
          </a:p>
          <a:p>
            <a:pPr lvl="1">
              <a:spcBef>
                <a:spcPts val="600"/>
              </a:spcBef>
              <a:buFont typeface="Courier New" panose="02070309020205020404" pitchFamily="49" charset="0"/>
              <a:buChar char="o"/>
            </a:pPr>
            <a:r>
              <a:rPr lang="en-US" dirty="0">
                <a:solidFill>
                  <a:schemeClr val="accent2"/>
                </a:solidFill>
              </a:rPr>
              <a:t>Find different words to use.</a:t>
            </a:r>
            <a:endParaRPr lang="en-US" dirty="0">
              <a:solidFill>
                <a:schemeClr val="accent2"/>
              </a:solidFill>
              <a:cs typeface="Calibri"/>
            </a:endParaRPr>
          </a:p>
          <a:p>
            <a:pPr lvl="1">
              <a:spcBef>
                <a:spcPts val="600"/>
              </a:spcBef>
              <a:buFont typeface="Courier New" panose="02070309020205020404" pitchFamily="49" charset="0"/>
              <a:buChar char="o"/>
            </a:pPr>
            <a:r>
              <a:rPr lang="en-US" dirty="0">
                <a:solidFill>
                  <a:schemeClr val="accent2"/>
                </a:solidFill>
              </a:rPr>
              <a:t>Describe things you see.</a:t>
            </a:r>
            <a:endParaRPr lang="en-US" dirty="0">
              <a:solidFill>
                <a:schemeClr val="accent2"/>
              </a:solidFill>
              <a:cs typeface="Calibri"/>
            </a:endParaRPr>
          </a:p>
        </p:txBody>
      </p:sp>
      <p:sp>
        <p:nvSpPr>
          <p:cNvPr id="4" name="Title 3">
            <a:extLst>
              <a:ext uri="{FF2B5EF4-FFF2-40B4-BE49-F238E27FC236}">
                <a16:creationId xmlns:a16="http://schemas.microsoft.com/office/drawing/2014/main" id="{1D0C56A2-B8FB-0E4C-9808-4C8445824CFE}"/>
              </a:ext>
            </a:extLst>
          </p:cNvPr>
          <p:cNvSpPr>
            <a:spLocks noGrp="1"/>
          </p:cNvSpPr>
          <p:nvPr>
            <p:ph type="title"/>
          </p:nvPr>
        </p:nvSpPr>
        <p:spPr/>
        <p:txBody>
          <a:bodyPr lIns="91440" tIns="45720" rIns="91440" bIns="45720" anchor="b" anchorCtr="0"/>
          <a:lstStyle/>
          <a:p>
            <a:r>
              <a:rPr lang="en-US" dirty="0"/>
              <a:t>Read to your child</a:t>
            </a:r>
            <a:endParaRPr lang="en-US" dirty="0">
              <a:cs typeface="Calibri"/>
            </a:endParaRPr>
          </a:p>
        </p:txBody>
      </p:sp>
    </p:spTree>
    <p:extLst>
      <p:ext uri="{BB962C8B-B14F-4D97-AF65-F5344CB8AC3E}">
        <p14:creationId xmlns:p14="http://schemas.microsoft.com/office/powerpoint/2010/main" val="34111905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094F2CC-1E17-114E-BB98-903957021FB5}"/>
              </a:ext>
            </a:extLst>
          </p:cNvPr>
          <p:cNvSpPr>
            <a:spLocks noGrp="1"/>
          </p:cNvSpPr>
          <p:nvPr>
            <p:ph type="title"/>
          </p:nvPr>
        </p:nvSpPr>
        <p:spPr>
          <a:prstGeom prst="rect">
            <a:avLst/>
          </a:prstGeom>
        </p:spPr>
        <p:txBody>
          <a:bodyPr lIns="91440" tIns="45720" rIns="91440" bIns="45720" anchor="b" anchorCtr="0"/>
          <a:lstStyle/>
          <a:p>
            <a:r>
              <a:rPr lang="en-US" dirty="0"/>
              <a:t>Supporting your child with phonics</a:t>
            </a:r>
            <a:endParaRPr lang="en-US" dirty="0">
              <a:cs typeface="Calibri"/>
            </a:endParaRPr>
          </a:p>
        </p:txBody>
      </p:sp>
      <p:pic>
        <p:nvPicPr>
          <p:cNvPr id="2" name="Picture 7" descr="Graphical user interface, application&#10;&#10;Description automatically generated">
            <a:extLst>
              <a:ext uri="{FF2B5EF4-FFF2-40B4-BE49-F238E27FC236}">
                <a16:creationId xmlns:a16="http://schemas.microsoft.com/office/drawing/2014/main" id="{3E485ADC-2DDC-3EE9-046E-C6443562837C}"/>
              </a:ext>
            </a:extLst>
          </p:cNvPr>
          <p:cNvPicPr>
            <a:picLocks noChangeAspect="1"/>
          </p:cNvPicPr>
          <p:nvPr/>
        </p:nvPicPr>
        <p:blipFill rotWithShape="1">
          <a:blip r:embed="rId3"/>
          <a:srcRect t="4715" b="196"/>
          <a:stretch/>
        </p:blipFill>
        <p:spPr>
          <a:xfrm>
            <a:off x="444500" y="2449743"/>
            <a:ext cx="11319932" cy="3021156"/>
          </a:xfrm>
          <a:prstGeom prst="rect">
            <a:avLst/>
          </a:prstGeom>
        </p:spPr>
      </p:pic>
    </p:spTree>
    <p:extLst>
      <p:ext uri="{BB962C8B-B14F-4D97-AF65-F5344CB8AC3E}">
        <p14:creationId xmlns:p14="http://schemas.microsoft.com/office/powerpoint/2010/main" val="14085494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07DBB20-2EB0-A44A-886D-D675349D6144}"/>
              </a:ext>
            </a:extLst>
          </p:cNvPr>
          <p:cNvSpPr>
            <a:spLocks noGrp="1"/>
          </p:cNvSpPr>
          <p:nvPr>
            <p:ph type="body" sz="quarter" idx="10"/>
          </p:nvPr>
        </p:nvSpPr>
        <p:spPr/>
        <p:txBody>
          <a:bodyPr/>
          <a:lstStyle/>
          <a:p>
            <a:r>
              <a:rPr lang="en-US" sz="4400" dirty="0"/>
              <a:t>One of the greatest gifts adults can give is to read to children </a:t>
            </a:r>
          </a:p>
          <a:p>
            <a:r>
              <a:rPr lang="en-US" b="0" dirty="0"/>
              <a:t>Carl Sagan</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Presentation cover">
  <a:themeElements>
    <a:clrScheme name="">
      <a:dk1>
        <a:srgbClr val="000000"/>
      </a:dk1>
      <a:lt1>
        <a:srgbClr val="FFFFFF"/>
      </a:lt1>
      <a:dk2>
        <a:srgbClr val="A7A7A7"/>
      </a:dk2>
      <a:lt2>
        <a:srgbClr val="535353"/>
      </a:lt2>
      <a:accent1>
        <a:srgbClr val="4472C4"/>
      </a:accent1>
      <a:accent2>
        <a:srgbClr val="ED7D31"/>
      </a:accent2>
      <a:accent3>
        <a:srgbClr val="FFFFFF"/>
      </a:accent3>
      <a:accent4>
        <a:srgbClr val="000000"/>
      </a:accent4>
      <a:accent5>
        <a:srgbClr val="B0BCDE"/>
      </a:accent5>
      <a:accent6>
        <a:srgbClr val="D7712B"/>
      </a:accent6>
      <a:hlink>
        <a:srgbClr val="0000FF"/>
      </a:hlink>
      <a:folHlink>
        <a:srgbClr val="FF00FF"/>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rgbClr val="FFFFFF"/>
        </a:solidFill>
        <a:ln w="25400" cap="flat" cmpd="sng" algn="ctr">
          <a:solidFill>
            <a:schemeClr val="accent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45718" tIns="45718" rIns="45718" bIns="45718" numCol="1" anchor="ctr" anchorCtr="0" compatLnSpc="1">
        <a:prstTxWarp prst="textNoShape">
          <a:avLst/>
        </a:prstTxWarp>
        <a:spAutoFit/>
      </a:bodyPr>
      <a:lstStyle>
        <a:defPPr marL="0" marR="0" indent="0" algn="l" defTabSz="914400" rtl="0" eaLnBrk="1" fontAlgn="base" latinLnBrk="0" hangingPunct="0">
          <a:lnSpc>
            <a:spcPct val="100000"/>
          </a:lnSpc>
          <a:spcBef>
            <a:spcPct val="0"/>
          </a:spcBef>
          <a:spcAft>
            <a:spcPct val="0"/>
          </a:spcAft>
          <a:buClrTx/>
          <a:buSzTx/>
          <a:buFontTx/>
          <a:buNone/>
          <a:tabLst/>
          <a:defRPr kumimoji="0" lang="en-US" altLang="en-US" sz="1800" b="0" i="0" u="none" strike="noStrike" cap="none" normalizeH="0" baseline="0" smtClean="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defPPr>
      </a:lstStyle>
    </a:spDef>
    <a:lnDef>
      <a:spPr bwMode="auto">
        <a:xfrm>
          <a:off x="0" y="0"/>
          <a:ext cx="1" cy="1"/>
        </a:xfrm>
        <a:custGeom>
          <a:avLst/>
          <a:gdLst/>
          <a:ahLst/>
          <a:cxnLst/>
          <a:rect l="0" t="0" r="0" b="0"/>
          <a:pathLst/>
        </a:custGeom>
        <a:solidFill>
          <a:srgbClr val="FFFFFF"/>
        </a:solidFill>
        <a:ln w="25400" cap="flat" cmpd="sng" algn="ctr">
          <a:solidFill>
            <a:schemeClr val="accent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45718" tIns="45718" rIns="45718" bIns="45718" numCol="1" anchor="ctr" anchorCtr="0" compatLnSpc="1">
        <a:prstTxWarp prst="textNoShape">
          <a:avLst/>
        </a:prstTxWarp>
        <a:spAutoFit/>
      </a:bodyPr>
      <a:lstStyle>
        <a:defPPr marL="0" marR="0" indent="0" algn="l" defTabSz="914400" rtl="0" eaLnBrk="1" fontAlgn="base" latinLnBrk="0" hangingPunct="0">
          <a:lnSpc>
            <a:spcPct val="100000"/>
          </a:lnSpc>
          <a:spcBef>
            <a:spcPct val="0"/>
          </a:spcBef>
          <a:spcAft>
            <a:spcPct val="0"/>
          </a:spcAft>
          <a:buClrTx/>
          <a:buSzTx/>
          <a:buFontTx/>
          <a:buNone/>
          <a:tabLst/>
          <a:defRPr kumimoji="0" lang="en-US" altLang="en-US" sz="1800" b="0" i="0" u="none" strike="noStrike" cap="none" normalizeH="0" baseline="0" smtClean="0">
            <a:ln>
              <a:noFill/>
            </a:ln>
            <a:solidFill>
              <a:srgbClr val="000000"/>
            </a:solidFill>
            <a:effectLst/>
            <a:latin typeface="Calibri" panose="020F0502020204030204" pitchFamily="34" charset="0"/>
            <a:ea typeface="Calibri" panose="020F0502020204030204" pitchFamily="34" charset="0"/>
            <a:cs typeface="Calibri" panose="020F0502020204030204" pitchFamily="34" charset="0"/>
            <a:sym typeface="Calibri" panose="020F0502020204030204" pitchFamily="34" charset="0"/>
          </a:defRPr>
        </a:defPPr>
      </a:lst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Normal body copy page">
  <a:themeElements>
    <a:clrScheme name="L&amp;S">
      <a:dk1>
        <a:srgbClr val="000000"/>
      </a:dk1>
      <a:lt1>
        <a:srgbClr val="FFFFFF"/>
      </a:lt1>
      <a:dk2>
        <a:srgbClr val="44546A"/>
      </a:dk2>
      <a:lt2>
        <a:srgbClr val="E7E6E6"/>
      </a:lt2>
      <a:accent1>
        <a:srgbClr val="EE7E30"/>
      </a:accent1>
      <a:accent2>
        <a:srgbClr val="0C4F76"/>
      </a:accent2>
      <a:accent3>
        <a:srgbClr val="5C2B61"/>
      </a:accent3>
      <a:accent4>
        <a:srgbClr val="DC3C64"/>
      </a:accent4>
      <a:accent5>
        <a:srgbClr val="459EB2"/>
      </a:accent5>
      <a:accent6>
        <a:srgbClr val="8AAD2C"/>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L&amp;S">
      <a:dk1>
        <a:srgbClr val="000000"/>
      </a:dk1>
      <a:lt1>
        <a:srgbClr val="FFFFFF"/>
      </a:lt1>
      <a:dk2>
        <a:srgbClr val="44546A"/>
      </a:dk2>
      <a:lt2>
        <a:srgbClr val="E7E6E6"/>
      </a:lt2>
      <a:accent1>
        <a:srgbClr val="EE7E30"/>
      </a:accent1>
      <a:accent2>
        <a:srgbClr val="0C4F76"/>
      </a:accent2>
      <a:accent3>
        <a:srgbClr val="5C2B61"/>
      </a:accent3>
      <a:accent4>
        <a:srgbClr val="DC3C64"/>
      </a:accent4>
      <a:accent5>
        <a:srgbClr val="459EB2"/>
      </a:accent5>
      <a:accent6>
        <a:srgbClr val="8AAD2C"/>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Normal body copy page">
  <a:themeElements>
    <a:clrScheme name="L&amp;S">
      <a:dk1>
        <a:srgbClr val="000000"/>
      </a:dk1>
      <a:lt1>
        <a:srgbClr val="FFFFFF"/>
      </a:lt1>
      <a:dk2>
        <a:srgbClr val="44546A"/>
      </a:dk2>
      <a:lt2>
        <a:srgbClr val="E7E6E6"/>
      </a:lt2>
      <a:accent1>
        <a:srgbClr val="EE7E30"/>
      </a:accent1>
      <a:accent2>
        <a:srgbClr val="0C4F76"/>
      </a:accent2>
      <a:accent3>
        <a:srgbClr val="5C2B61"/>
      </a:accent3>
      <a:accent4>
        <a:srgbClr val="DC3C64"/>
      </a:accent4>
      <a:accent5>
        <a:srgbClr val="459EB2"/>
      </a:accent5>
      <a:accent6>
        <a:srgbClr val="8AAD2C"/>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4_Normal body copy page">
  <a:themeElements>
    <a:clrScheme name="L&amp;S">
      <a:dk1>
        <a:srgbClr val="000000"/>
      </a:dk1>
      <a:lt1>
        <a:srgbClr val="FFFFFF"/>
      </a:lt1>
      <a:dk2>
        <a:srgbClr val="44546A"/>
      </a:dk2>
      <a:lt2>
        <a:srgbClr val="E7E6E6"/>
      </a:lt2>
      <a:accent1>
        <a:srgbClr val="EE7E30"/>
      </a:accent1>
      <a:accent2>
        <a:srgbClr val="0C4F76"/>
      </a:accent2>
      <a:accent3>
        <a:srgbClr val="5C2B61"/>
      </a:accent3>
      <a:accent4>
        <a:srgbClr val="DC3C64"/>
      </a:accent4>
      <a:accent5>
        <a:srgbClr val="459EB2"/>
      </a:accent5>
      <a:accent6>
        <a:srgbClr val="8AAD2C"/>
      </a:accent6>
      <a:hlink>
        <a:srgbClr val="0563C1"/>
      </a:hlink>
      <a:folHlink>
        <a:srgbClr val="954F72"/>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
      <a:dk1>
        <a:srgbClr val="000000"/>
      </a:dk1>
      <a:lt1>
        <a:srgbClr val="FFFFFF"/>
      </a:lt1>
      <a:dk2>
        <a:srgbClr val="A7A7A7"/>
      </a:dk2>
      <a:lt2>
        <a:srgbClr val="535353"/>
      </a:lt2>
      <a:accent1>
        <a:srgbClr val="4472C4"/>
      </a:accent1>
      <a:accent2>
        <a:srgbClr val="ED7D31"/>
      </a:accent2>
      <a:accent3>
        <a:srgbClr val="FFFFFF"/>
      </a:accent3>
      <a:accent4>
        <a:srgbClr val="000000"/>
      </a:accent4>
      <a:accent5>
        <a:srgbClr val="B0BCDE"/>
      </a:accent5>
      <a:accent6>
        <a:srgbClr val="D7712B"/>
      </a:accent6>
      <a:hlink>
        <a:srgbClr val="0000FF"/>
      </a:hlink>
      <a:folHlink>
        <a:srgbClr val="FF00FF"/>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test xmlns="b390c623-81a0-476f-984a-5b2ad478ef4f" xsi:nil="true"/>
    <_ip_UnifiedCompliancePolicyProperties xmlns="http://schemas.microsoft.com/sharepoint/v3" xsi:nil="true"/>
    <lcf76f155ced4ddcb4097134ff3c332f xmlns="b390c623-81a0-476f-984a-5b2ad478ef4f">
      <Terms xmlns="http://schemas.microsoft.com/office/infopath/2007/PartnerControls"/>
    </lcf76f155ced4ddcb4097134ff3c332f>
    <TaxCatchAll xmlns="6d6ce26d-438a-4f93-8ad7-b70bc8847f7f"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64977DC1581EF449A9C26F70477327A5" ma:contentTypeVersion="30" ma:contentTypeDescription="Create a new document." ma:contentTypeScope="" ma:versionID="35786a64cc178860f23ff80c353c4dde">
  <xsd:schema xmlns:xsd="http://www.w3.org/2001/XMLSchema" xmlns:xs="http://www.w3.org/2001/XMLSchema" xmlns:p="http://schemas.microsoft.com/office/2006/metadata/properties" xmlns:ns1="http://schemas.microsoft.com/sharepoint/v3" xmlns:ns2="b390c623-81a0-476f-984a-5b2ad478ef4f" xmlns:ns3="6d6ce26d-438a-4f93-8ad7-b70bc8847f7f" targetNamespace="http://schemas.microsoft.com/office/2006/metadata/properties" ma:root="true" ma:fieldsID="7fe3d31e8bd86c0d8ab3c54843701607" ns1:_="" ns2:_="" ns3:_="">
    <xsd:import namespace="http://schemas.microsoft.com/sharepoint/v3"/>
    <xsd:import namespace="b390c623-81a0-476f-984a-5b2ad478ef4f"/>
    <xsd:import namespace="6d6ce26d-438a-4f93-8ad7-b70bc8847f7f"/>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KeyPoints" minOccurs="0"/>
                <xsd:element ref="ns2:MediaServiceKeyPoints"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2:MediaLengthInSeconds" minOccurs="0"/>
                <xsd:element ref="ns3:TaxCatchAll" minOccurs="0"/>
                <xsd:element ref="ns2:lcf76f155ced4ddcb4097134ff3c332f" minOccurs="0"/>
                <xsd:element ref="ns1:_ip_UnifiedCompliancePolicyProperties" minOccurs="0"/>
                <xsd:element ref="ns1:_ip_UnifiedCompliancePolicyUIAction" minOccurs="0"/>
                <xsd:element ref="ns2:MediaServiceSearchProperties" minOccurs="0"/>
                <xsd:element ref="ns2:test" minOccurs="0"/>
                <xsd:element ref="ns2:fda848d0-6872-4d01-a8fb-de8ee4635c5bCountryOrRegion" minOccurs="0"/>
                <xsd:element ref="ns2:fda848d0-6872-4d01-a8fb-de8ee4635c5bState" minOccurs="0"/>
                <xsd:element ref="ns2:fda848d0-6872-4d01-a8fb-de8ee4635c5bCity" minOccurs="0"/>
                <xsd:element ref="ns2:fda848d0-6872-4d01-a8fb-de8ee4635c5bPostalCode" minOccurs="0"/>
                <xsd:element ref="ns2:fda848d0-6872-4d01-a8fb-de8ee4635c5bStreet" minOccurs="0"/>
                <xsd:element ref="ns2:fda848d0-6872-4d01-a8fb-de8ee4635c5bGeoLoc" minOccurs="0"/>
                <xsd:element ref="ns2:fda848d0-6872-4d01-a8fb-de8ee4635c5bDispName"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23" nillable="true" ma:displayName="Unified Compliance Policy Properties" ma:hidden="true" ma:internalName="_ip_UnifiedCompliancePolicyProperties">
      <xsd:simpleType>
        <xsd:restriction base="dms:Note"/>
      </xsd:simpleType>
    </xsd:element>
    <xsd:element name="_ip_UnifiedCompliancePolicyUIAction" ma:index="24"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b390c623-81a0-476f-984a-5b2ad478ef4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DateTaken" ma:index="17" nillable="true" ma:displayName="MediaServiceDateTaken" ma:hidden="true" ma:internalName="MediaServiceDateTaken" ma:readOnly="true">
      <xsd:simpleType>
        <xsd:restriction base="dms:Text"/>
      </xsd:simpleType>
    </xsd:element>
    <xsd:element name="MediaServiceLocation" ma:index="18" nillable="true" ma:displayName="Location" ma:internalName="MediaServiceLocation" ma:readOnly="true">
      <xsd:simpleType>
        <xsd:restriction base="dms:Text"/>
      </xsd:simpleType>
    </xsd:element>
    <xsd:element name="MediaLengthInSeconds" ma:index="19"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44745fcb-acba-4fe2-84db-a181863b3173" ma:termSetId="09814cd3-568e-fe90-9814-8d621ff8fb84" ma:anchorId="fba54fb3-c3e1-fe81-a776-ca4b69148c4d" ma:open="true" ma:isKeyword="false">
      <xsd:complexType>
        <xsd:sequence>
          <xsd:element ref="pc:Terms" minOccurs="0" maxOccurs="1"/>
        </xsd:sequence>
      </xsd:complexType>
    </xsd:element>
    <xsd:element name="MediaServiceSearchProperties" ma:index="25" nillable="true" ma:displayName="MediaServiceSearchProperties" ma:hidden="true" ma:internalName="MediaServiceSearchProperties" ma:readOnly="true">
      <xsd:simpleType>
        <xsd:restriction base="dms:Note"/>
      </xsd:simpleType>
    </xsd:element>
    <xsd:element name="test" ma:index="26" nillable="true" ma:displayName="test" ma:format="Dropdown" ma:internalName="test">
      <xsd:simpleType>
        <xsd:restriction base="dms:Unknown"/>
      </xsd:simpleType>
    </xsd:element>
    <xsd:element name="fda848d0-6872-4d01-a8fb-de8ee4635c5bCountryOrRegion" ma:index="27" nillable="true" ma:displayName="test: Country/Region" ma:internalName="CountryOrRegion" ma:readOnly="true">
      <xsd:simpleType>
        <xsd:restriction base="dms:Text"/>
      </xsd:simpleType>
    </xsd:element>
    <xsd:element name="fda848d0-6872-4d01-a8fb-de8ee4635c5bState" ma:index="28" nillable="true" ma:displayName="test: State" ma:internalName="State" ma:readOnly="true">
      <xsd:simpleType>
        <xsd:restriction base="dms:Text"/>
      </xsd:simpleType>
    </xsd:element>
    <xsd:element name="fda848d0-6872-4d01-a8fb-de8ee4635c5bCity" ma:index="29" nillable="true" ma:displayName="test: City" ma:internalName="City" ma:readOnly="true">
      <xsd:simpleType>
        <xsd:restriction base="dms:Text"/>
      </xsd:simpleType>
    </xsd:element>
    <xsd:element name="fda848d0-6872-4d01-a8fb-de8ee4635c5bPostalCode" ma:index="30" nillable="true" ma:displayName="test: Postal Code" ma:internalName="PostalCode" ma:readOnly="true">
      <xsd:simpleType>
        <xsd:restriction base="dms:Text"/>
      </xsd:simpleType>
    </xsd:element>
    <xsd:element name="fda848d0-6872-4d01-a8fb-de8ee4635c5bStreet" ma:index="31" nillable="true" ma:displayName="test: Street" ma:internalName="Street" ma:readOnly="true">
      <xsd:simpleType>
        <xsd:restriction base="dms:Text"/>
      </xsd:simpleType>
    </xsd:element>
    <xsd:element name="fda848d0-6872-4d01-a8fb-de8ee4635c5bGeoLoc" ma:index="32" nillable="true" ma:displayName="test: Coordinates" ma:internalName="GeoLoc" ma:readOnly="true">
      <xsd:simpleType>
        <xsd:restriction base="dms:Unknown"/>
      </xsd:simpleType>
    </xsd:element>
    <xsd:element name="fda848d0-6872-4d01-a8fb-de8ee4635c5bDispName" ma:index="33" nillable="true" ma:displayName="test: Name" ma:internalName="DispName" ma:readOnly="true">
      <xsd:simpleType>
        <xsd:restriction base="dms:Text"/>
      </xsd:simpleType>
    </xsd:element>
    <xsd:element name="MediaServiceObjectDetectorVersions" ma:index="34" nillable="true" ma:displayName="MediaServiceObjectDetectorVersions" ma:description=""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6d6ce26d-438a-4f93-8ad7-b70bc8847f7f"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Shared With Details" ma:internalName="SharedWithDetails" ma:readOnly="true">
      <xsd:simpleType>
        <xsd:restriction base="dms:Note">
          <xsd:maxLength value="255"/>
        </xsd:restriction>
      </xsd:simpleType>
    </xsd:element>
    <xsd:element name="TaxCatchAll" ma:index="20" nillable="true" ma:displayName="Taxonomy Catch All Column" ma:hidden="true" ma:list="{3f4a544f-794c-4ace-950b-e93424860709}" ma:internalName="TaxCatchAll" ma:showField="CatchAllData" ma:web="6d6ce26d-438a-4f93-8ad7-b70bc8847f7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D0B8E684-7516-47AC-9294-08AAE612A259}">
  <ds:schemaRefs>
    <ds:schemaRef ds:uri="6d6ce26d-438a-4f93-8ad7-b70bc8847f7f"/>
    <ds:schemaRef ds:uri="http://schemas.microsoft.com/office/2006/documentManagement/types"/>
    <ds:schemaRef ds:uri="http://schemas.openxmlformats.org/package/2006/metadata/core-properties"/>
    <ds:schemaRef ds:uri="http://schemas.microsoft.com/office/2006/metadata/properties"/>
    <ds:schemaRef ds:uri="http://schemas.microsoft.com/office/infopath/2007/PartnerControls"/>
    <ds:schemaRef ds:uri="http://schemas.microsoft.com/sharepoint/v3"/>
    <ds:schemaRef ds:uri="http://purl.org/dc/dcmitype/"/>
    <ds:schemaRef ds:uri="b390c623-81a0-476f-984a-5b2ad478ef4f"/>
    <ds:schemaRef ds:uri="http://www.w3.org/XML/1998/namespace"/>
    <ds:schemaRef ds:uri="http://purl.org/dc/terms/"/>
    <ds:schemaRef ds:uri="http://purl.org/dc/elements/1.1/"/>
  </ds:schemaRefs>
</ds:datastoreItem>
</file>

<file path=customXml/itemProps2.xml><?xml version="1.0" encoding="utf-8"?>
<ds:datastoreItem xmlns:ds="http://schemas.openxmlformats.org/officeDocument/2006/customXml" ds:itemID="{B625A118-A614-4A41-B843-FEF7057E296B}">
  <ds:schemaRefs>
    <ds:schemaRef ds:uri="http://schemas.microsoft.com/sharepoint/v3/contenttype/forms"/>
  </ds:schemaRefs>
</ds:datastoreItem>
</file>

<file path=customXml/itemProps3.xml><?xml version="1.0" encoding="utf-8"?>
<ds:datastoreItem xmlns:ds="http://schemas.openxmlformats.org/officeDocument/2006/customXml" ds:itemID="{6936AB72-AFD9-41AA-8CC3-D4DF98CB62E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b390c623-81a0-476f-984a-5b2ad478ef4f"/>
    <ds:schemaRef ds:uri="6d6ce26d-438a-4f93-8ad7-b70bc8847f7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40257</TotalTime>
  <Words>3236</Words>
  <Application>Microsoft Office PowerPoint</Application>
  <PresentationFormat>Widescreen</PresentationFormat>
  <Paragraphs>299</Paragraphs>
  <Slides>28</Slides>
  <Notes>28</Notes>
  <HiddenSlides>0</HiddenSlides>
  <MMClips>1</MMClips>
  <ScaleCrop>false</ScaleCrop>
  <HeadingPairs>
    <vt:vector size="6" baseType="variant">
      <vt:variant>
        <vt:lpstr>Fonts Used</vt:lpstr>
      </vt:variant>
      <vt:variant>
        <vt:i4>9</vt:i4>
      </vt:variant>
      <vt:variant>
        <vt:lpstr>Theme</vt:lpstr>
      </vt:variant>
      <vt:variant>
        <vt:i4>5</vt:i4>
      </vt:variant>
      <vt:variant>
        <vt:lpstr>Slide Titles</vt:lpstr>
      </vt:variant>
      <vt:variant>
        <vt:i4>28</vt:i4>
      </vt:variant>
    </vt:vector>
  </HeadingPairs>
  <TitlesOfParts>
    <vt:vector size="42" baseType="lpstr">
      <vt:lpstr>Arial</vt:lpstr>
      <vt:lpstr>Arial,Sans-Serif</vt:lpstr>
      <vt:lpstr>Calibri</vt:lpstr>
      <vt:lpstr>Calibri Light</vt:lpstr>
      <vt:lpstr>Courier New</vt:lpstr>
      <vt:lpstr>Gotham Narrow Bold</vt:lpstr>
      <vt:lpstr>Helvetica</vt:lpstr>
      <vt:lpstr>Open Sans</vt:lpstr>
      <vt:lpstr>Open Sans Light</vt:lpstr>
      <vt:lpstr>Presentation cover</vt:lpstr>
      <vt:lpstr>Normal body copy page</vt:lpstr>
      <vt:lpstr>Custom Design</vt:lpstr>
      <vt:lpstr>3_Normal body copy page</vt:lpstr>
      <vt:lpstr>4_Normal body copy page</vt:lpstr>
      <vt:lpstr>PowerPoint Presentation</vt:lpstr>
      <vt:lpstr>PowerPoint Presentation</vt:lpstr>
      <vt:lpstr>How many times have you already read today?</vt:lpstr>
      <vt:lpstr>PowerPoint Presentation</vt:lpstr>
      <vt:lpstr>Little Wandle Letters and Sounds Revised</vt:lpstr>
      <vt:lpstr>Phonics is:</vt:lpstr>
      <vt:lpstr>Terminology</vt:lpstr>
      <vt:lpstr>The progression</vt:lpstr>
      <vt:lpstr>Let’s say the Phase 5 sounds</vt:lpstr>
      <vt:lpstr>This term we are teaching Phase 5 </vt:lpstr>
      <vt:lpstr>Reading words</vt:lpstr>
      <vt:lpstr>Tricky words </vt:lpstr>
      <vt:lpstr>Tricky words:</vt:lpstr>
      <vt:lpstr>Phase 5 tricky words</vt:lpstr>
      <vt:lpstr>How we make learning stick </vt:lpstr>
      <vt:lpstr>PowerPoint Presentation</vt:lpstr>
      <vt:lpstr>Spelling </vt:lpstr>
      <vt:lpstr>Spelling</vt:lpstr>
      <vt:lpstr>How do we teach reading in books?</vt:lpstr>
      <vt:lpstr>We use assessment to match your child the right level of book</vt:lpstr>
      <vt:lpstr>Reading a book at the right level</vt:lpstr>
      <vt:lpstr>PowerPoint Presentation</vt:lpstr>
      <vt:lpstr>The most important thing you  can do is read with your child</vt:lpstr>
      <vt:lpstr>Books going home</vt:lpstr>
      <vt:lpstr>Listening to your child read their phonics book</vt:lpstr>
      <vt:lpstr>Read to your child</vt:lpstr>
      <vt:lpstr>Supporting your child with phonics</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julie sherrington</dc:creator>
  <cp:lastModifiedBy>Rachael Snook</cp:lastModifiedBy>
  <cp:revision>1059</cp:revision>
  <cp:lastPrinted>2021-11-08T18:32:12Z</cp:lastPrinted>
  <dcterms:modified xsi:type="dcterms:W3CDTF">2026-09-08T08:37:46Z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0x01010064977DC1581EF449A9C26F70477327A5</vt:lpwstr>
  </property>
  <property fmtid="{D5CDD505-2E9C-101B-9397-08002B2CF9AE}" pid="3" name="MediaServiceImageTags">
    <vt:lpwstr/>
  </property>
</Properties>
</file>